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1" r:id="rId4"/>
    <p:sldId id="269" r:id="rId5"/>
    <p:sldId id="268" r:id="rId6"/>
    <p:sldId id="258" r:id="rId7"/>
    <p:sldId id="265" r:id="rId8"/>
    <p:sldId id="262" r:id="rId9"/>
    <p:sldId id="264" r:id="rId10"/>
    <p:sldId id="270" r:id="rId11"/>
    <p:sldId id="266" r:id="rId12"/>
    <p:sldId id="26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14C"/>
    <a:srgbClr val="FFFFFF"/>
    <a:srgbClr val="313131"/>
    <a:srgbClr val="F4B183"/>
    <a:srgbClr val="010101"/>
    <a:srgbClr val="FAC2CA"/>
    <a:srgbClr val="F47486"/>
    <a:srgbClr val="FFC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CC06CB-6086-482A-9BA7-D89F641CC9B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CEE9D3F-3760-48F2-A431-59D3295B9A5E}"/>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9028871-FDA1-4DD2-ADB1-BEC01CD38B42}"/>
              </a:ext>
            </a:extLst>
          </p:cNvPr>
          <p:cNvSpPr>
            <a:spLocks noGrp="1"/>
          </p:cNvSpPr>
          <p:nvPr>
            <p:ph type="dt" sz="half" idx="10"/>
          </p:nvPr>
        </p:nvSpPr>
        <p:spPr/>
        <p:txBody>
          <a:bodyPr/>
          <a:lstStyle/>
          <a:p>
            <a:fld id="{A6EC3B21-401C-4C17-86E8-45B3B7C761A0}" type="datetimeFigureOut">
              <a:rPr lang="fr-FR" smtClean="0"/>
              <a:t>11/04/2022</a:t>
            </a:fld>
            <a:endParaRPr lang="fr-FR"/>
          </a:p>
        </p:txBody>
      </p:sp>
      <p:sp>
        <p:nvSpPr>
          <p:cNvPr id="5" name="Espace réservé du pied de page 4">
            <a:extLst>
              <a:ext uri="{FF2B5EF4-FFF2-40B4-BE49-F238E27FC236}">
                <a16:creationId xmlns:a16="http://schemas.microsoft.com/office/drawing/2014/main" id="{716795BF-E1E6-4305-8BDB-0B87F1D811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2150DE-089B-4D14-B014-547A0730916D}"/>
              </a:ext>
            </a:extLst>
          </p:cNvPr>
          <p:cNvSpPr>
            <a:spLocks noGrp="1"/>
          </p:cNvSpPr>
          <p:nvPr>
            <p:ph type="sldNum" sz="quarter" idx="12"/>
          </p:nvPr>
        </p:nvSpPr>
        <p:spPr/>
        <p:txBody>
          <a:bodyPr/>
          <a:lstStyle/>
          <a:p>
            <a:fld id="{62508BD1-8984-42A2-B205-738880CC2591}" type="slidenum">
              <a:rPr lang="fr-FR" smtClean="0"/>
              <a:t>‹N°›</a:t>
            </a:fld>
            <a:endParaRPr lang="fr-FR"/>
          </a:p>
        </p:txBody>
      </p:sp>
    </p:spTree>
    <p:extLst>
      <p:ext uri="{BB962C8B-B14F-4D97-AF65-F5344CB8AC3E}">
        <p14:creationId xmlns:p14="http://schemas.microsoft.com/office/powerpoint/2010/main" val="244505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1A2BEA-83E2-4579-96D3-52916293AF0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D7B3F2-6E87-42E6-BFAD-FEB86AA47BC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5BED9F-79E3-45AB-844D-2F5D1280F0FB}"/>
              </a:ext>
            </a:extLst>
          </p:cNvPr>
          <p:cNvSpPr>
            <a:spLocks noGrp="1"/>
          </p:cNvSpPr>
          <p:nvPr>
            <p:ph type="dt" sz="half" idx="10"/>
          </p:nvPr>
        </p:nvSpPr>
        <p:spPr/>
        <p:txBody>
          <a:bodyPr/>
          <a:lstStyle/>
          <a:p>
            <a:fld id="{A6EC3B21-401C-4C17-86E8-45B3B7C761A0}" type="datetimeFigureOut">
              <a:rPr lang="fr-FR" smtClean="0"/>
              <a:t>11/04/2022</a:t>
            </a:fld>
            <a:endParaRPr lang="fr-FR"/>
          </a:p>
        </p:txBody>
      </p:sp>
      <p:sp>
        <p:nvSpPr>
          <p:cNvPr id="5" name="Espace réservé du pied de page 4">
            <a:extLst>
              <a:ext uri="{FF2B5EF4-FFF2-40B4-BE49-F238E27FC236}">
                <a16:creationId xmlns:a16="http://schemas.microsoft.com/office/drawing/2014/main" id="{3188867D-C81F-46F5-93D8-F3B55F3AC7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F9BDB0-E7C7-457E-98ED-84732E5F46F3}"/>
              </a:ext>
            </a:extLst>
          </p:cNvPr>
          <p:cNvSpPr>
            <a:spLocks noGrp="1"/>
          </p:cNvSpPr>
          <p:nvPr>
            <p:ph type="sldNum" sz="quarter" idx="12"/>
          </p:nvPr>
        </p:nvSpPr>
        <p:spPr/>
        <p:txBody>
          <a:bodyPr/>
          <a:lstStyle/>
          <a:p>
            <a:fld id="{62508BD1-8984-42A2-B205-738880CC2591}" type="slidenum">
              <a:rPr lang="fr-FR" smtClean="0"/>
              <a:t>‹N°›</a:t>
            </a:fld>
            <a:endParaRPr lang="fr-FR"/>
          </a:p>
        </p:txBody>
      </p:sp>
    </p:spTree>
    <p:extLst>
      <p:ext uri="{BB962C8B-B14F-4D97-AF65-F5344CB8AC3E}">
        <p14:creationId xmlns:p14="http://schemas.microsoft.com/office/powerpoint/2010/main" val="84076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4C4AA34-609B-49F1-85AF-CE3573798E2D}"/>
              </a:ext>
            </a:extLst>
          </p:cNvPr>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ECA9E46-17F7-41C0-85F0-473F78C1770C}"/>
              </a:ext>
            </a:extLst>
          </p:cNvPr>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B77BD-2D06-4326-A0AE-B6DCD2D6CD3C}"/>
              </a:ext>
            </a:extLst>
          </p:cNvPr>
          <p:cNvSpPr>
            <a:spLocks noGrp="1"/>
          </p:cNvSpPr>
          <p:nvPr>
            <p:ph type="dt" sz="half" idx="10"/>
          </p:nvPr>
        </p:nvSpPr>
        <p:spPr/>
        <p:txBody>
          <a:bodyPr/>
          <a:lstStyle/>
          <a:p>
            <a:fld id="{A6EC3B21-401C-4C17-86E8-45B3B7C761A0}" type="datetimeFigureOut">
              <a:rPr lang="fr-FR" smtClean="0"/>
              <a:t>11/04/2022</a:t>
            </a:fld>
            <a:endParaRPr lang="fr-FR"/>
          </a:p>
        </p:txBody>
      </p:sp>
      <p:sp>
        <p:nvSpPr>
          <p:cNvPr id="5" name="Espace réservé du pied de page 4">
            <a:extLst>
              <a:ext uri="{FF2B5EF4-FFF2-40B4-BE49-F238E27FC236}">
                <a16:creationId xmlns:a16="http://schemas.microsoft.com/office/drawing/2014/main" id="{AAA905AD-3EEC-4A97-8911-6D9779D1CC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94ED5E-3A85-4B1F-AACC-486DCC514194}"/>
              </a:ext>
            </a:extLst>
          </p:cNvPr>
          <p:cNvSpPr>
            <a:spLocks noGrp="1"/>
          </p:cNvSpPr>
          <p:nvPr>
            <p:ph type="sldNum" sz="quarter" idx="12"/>
          </p:nvPr>
        </p:nvSpPr>
        <p:spPr/>
        <p:txBody>
          <a:bodyPr/>
          <a:lstStyle/>
          <a:p>
            <a:fld id="{62508BD1-8984-42A2-B205-738880CC2591}" type="slidenum">
              <a:rPr lang="fr-FR" smtClean="0"/>
              <a:t>‹N°›</a:t>
            </a:fld>
            <a:endParaRPr lang="fr-FR"/>
          </a:p>
        </p:txBody>
      </p:sp>
    </p:spTree>
    <p:extLst>
      <p:ext uri="{BB962C8B-B14F-4D97-AF65-F5344CB8AC3E}">
        <p14:creationId xmlns:p14="http://schemas.microsoft.com/office/powerpoint/2010/main" val="270667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3A8A8-76E0-4A7F-821E-C724A731BB4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C48F58C-8713-479C-9641-BAF3D2B012B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9348EE-52F9-471A-9274-26F3835118F9}"/>
              </a:ext>
            </a:extLst>
          </p:cNvPr>
          <p:cNvSpPr>
            <a:spLocks noGrp="1"/>
          </p:cNvSpPr>
          <p:nvPr>
            <p:ph type="dt" sz="half" idx="10"/>
          </p:nvPr>
        </p:nvSpPr>
        <p:spPr/>
        <p:txBody>
          <a:bodyPr/>
          <a:lstStyle/>
          <a:p>
            <a:fld id="{A6EC3B21-401C-4C17-86E8-45B3B7C761A0}" type="datetimeFigureOut">
              <a:rPr lang="fr-FR" smtClean="0"/>
              <a:t>11/04/2022</a:t>
            </a:fld>
            <a:endParaRPr lang="fr-FR"/>
          </a:p>
        </p:txBody>
      </p:sp>
      <p:sp>
        <p:nvSpPr>
          <p:cNvPr id="5" name="Espace réservé du pied de page 4">
            <a:extLst>
              <a:ext uri="{FF2B5EF4-FFF2-40B4-BE49-F238E27FC236}">
                <a16:creationId xmlns:a16="http://schemas.microsoft.com/office/drawing/2014/main" id="{31DD7E74-5EC0-4DCD-81E7-B293572742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BA3B69-9CED-41D3-A354-1753555FF884}"/>
              </a:ext>
            </a:extLst>
          </p:cNvPr>
          <p:cNvSpPr>
            <a:spLocks noGrp="1"/>
          </p:cNvSpPr>
          <p:nvPr>
            <p:ph type="sldNum" sz="quarter" idx="12"/>
          </p:nvPr>
        </p:nvSpPr>
        <p:spPr/>
        <p:txBody>
          <a:bodyPr/>
          <a:lstStyle/>
          <a:p>
            <a:fld id="{62508BD1-8984-42A2-B205-738880CC2591}" type="slidenum">
              <a:rPr lang="fr-FR" smtClean="0"/>
              <a:t>‹N°›</a:t>
            </a:fld>
            <a:endParaRPr lang="fr-FR"/>
          </a:p>
        </p:txBody>
      </p:sp>
    </p:spTree>
    <p:extLst>
      <p:ext uri="{BB962C8B-B14F-4D97-AF65-F5344CB8AC3E}">
        <p14:creationId xmlns:p14="http://schemas.microsoft.com/office/powerpoint/2010/main" val="390793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43FEE0-B062-41D8-ABC1-0D3E7CFB35A2}"/>
              </a:ext>
            </a:extLst>
          </p:cNvPr>
          <p:cNvSpPr>
            <a:spLocks noGrp="1"/>
          </p:cNvSpPr>
          <p:nvPr>
            <p:ph type="title"/>
          </p:nvPr>
        </p:nvSpPr>
        <p:spPr>
          <a:xfrm>
            <a:off x="831851" y="1709740"/>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845D814-18DD-4BA1-9CF7-9A52E8ED38F3}"/>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6FE7750-7219-4FCB-B6CA-EAFFDE896796}"/>
              </a:ext>
            </a:extLst>
          </p:cNvPr>
          <p:cNvSpPr>
            <a:spLocks noGrp="1"/>
          </p:cNvSpPr>
          <p:nvPr>
            <p:ph type="dt" sz="half" idx="10"/>
          </p:nvPr>
        </p:nvSpPr>
        <p:spPr/>
        <p:txBody>
          <a:bodyPr/>
          <a:lstStyle/>
          <a:p>
            <a:fld id="{A6EC3B21-401C-4C17-86E8-45B3B7C761A0}" type="datetimeFigureOut">
              <a:rPr lang="fr-FR" smtClean="0"/>
              <a:t>11/04/2022</a:t>
            </a:fld>
            <a:endParaRPr lang="fr-FR"/>
          </a:p>
        </p:txBody>
      </p:sp>
      <p:sp>
        <p:nvSpPr>
          <p:cNvPr id="5" name="Espace réservé du pied de page 4">
            <a:extLst>
              <a:ext uri="{FF2B5EF4-FFF2-40B4-BE49-F238E27FC236}">
                <a16:creationId xmlns:a16="http://schemas.microsoft.com/office/drawing/2014/main" id="{096D74CA-8A59-4357-8350-1EE4FBE313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5D98E9-D659-4D6F-A123-85E4E71E9296}"/>
              </a:ext>
            </a:extLst>
          </p:cNvPr>
          <p:cNvSpPr>
            <a:spLocks noGrp="1"/>
          </p:cNvSpPr>
          <p:nvPr>
            <p:ph type="sldNum" sz="quarter" idx="12"/>
          </p:nvPr>
        </p:nvSpPr>
        <p:spPr/>
        <p:txBody>
          <a:bodyPr/>
          <a:lstStyle/>
          <a:p>
            <a:fld id="{62508BD1-8984-42A2-B205-738880CC2591}" type="slidenum">
              <a:rPr lang="fr-FR" smtClean="0"/>
              <a:t>‹N°›</a:t>
            </a:fld>
            <a:endParaRPr lang="fr-FR"/>
          </a:p>
        </p:txBody>
      </p:sp>
    </p:spTree>
    <p:extLst>
      <p:ext uri="{BB962C8B-B14F-4D97-AF65-F5344CB8AC3E}">
        <p14:creationId xmlns:p14="http://schemas.microsoft.com/office/powerpoint/2010/main" val="213454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E01F8B-DEA1-49FC-A730-B5FFA44B35A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E8DDB5C-8873-4057-A567-AA5074002FB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643438D-101C-4D13-B207-D28E485AED7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E0D74A3-8641-4FAA-AEAA-D943E9C75F8D}"/>
              </a:ext>
            </a:extLst>
          </p:cNvPr>
          <p:cNvSpPr>
            <a:spLocks noGrp="1"/>
          </p:cNvSpPr>
          <p:nvPr>
            <p:ph type="dt" sz="half" idx="10"/>
          </p:nvPr>
        </p:nvSpPr>
        <p:spPr/>
        <p:txBody>
          <a:bodyPr/>
          <a:lstStyle/>
          <a:p>
            <a:fld id="{A6EC3B21-401C-4C17-86E8-45B3B7C761A0}" type="datetimeFigureOut">
              <a:rPr lang="fr-FR" smtClean="0"/>
              <a:t>11/04/2022</a:t>
            </a:fld>
            <a:endParaRPr lang="fr-FR"/>
          </a:p>
        </p:txBody>
      </p:sp>
      <p:sp>
        <p:nvSpPr>
          <p:cNvPr id="6" name="Espace réservé du pied de page 5">
            <a:extLst>
              <a:ext uri="{FF2B5EF4-FFF2-40B4-BE49-F238E27FC236}">
                <a16:creationId xmlns:a16="http://schemas.microsoft.com/office/drawing/2014/main" id="{B5C0F896-524B-493B-847A-A58499E1A42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4E87DF2-6D17-48F6-87A8-A17D9E803AA2}"/>
              </a:ext>
            </a:extLst>
          </p:cNvPr>
          <p:cNvSpPr>
            <a:spLocks noGrp="1"/>
          </p:cNvSpPr>
          <p:nvPr>
            <p:ph type="sldNum" sz="quarter" idx="12"/>
          </p:nvPr>
        </p:nvSpPr>
        <p:spPr/>
        <p:txBody>
          <a:bodyPr/>
          <a:lstStyle/>
          <a:p>
            <a:fld id="{62508BD1-8984-42A2-B205-738880CC2591}" type="slidenum">
              <a:rPr lang="fr-FR" smtClean="0"/>
              <a:t>‹N°›</a:t>
            </a:fld>
            <a:endParaRPr lang="fr-FR"/>
          </a:p>
        </p:txBody>
      </p:sp>
    </p:spTree>
    <p:extLst>
      <p:ext uri="{BB962C8B-B14F-4D97-AF65-F5344CB8AC3E}">
        <p14:creationId xmlns:p14="http://schemas.microsoft.com/office/powerpoint/2010/main" val="347368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E4145-6107-4966-B8C0-0425385C03AA}"/>
              </a:ext>
            </a:extLst>
          </p:cNvPr>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E99046B-EE1B-42D6-BEA9-AF18B800660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A3EBD54-B148-47E6-AE51-1405A6599EB8}"/>
              </a:ext>
            </a:extLst>
          </p:cNvPr>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D385AE7-B7FA-4A2F-8D23-EC3FA6EA4F3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9BD8BC9-BEEC-4E82-91D6-E5B1CCFDDFEE}"/>
              </a:ext>
            </a:extLst>
          </p:cNvPr>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84EC881-1CA5-4CCE-925D-2EA7035183A6}"/>
              </a:ext>
            </a:extLst>
          </p:cNvPr>
          <p:cNvSpPr>
            <a:spLocks noGrp="1"/>
          </p:cNvSpPr>
          <p:nvPr>
            <p:ph type="dt" sz="half" idx="10"/>
          </p:nvPr>
        </p:nvSpPr>
        <p:spPr/>
        <p:txBody>
          <a:bodyPr/>
          <a:lstStyle/>
          <a:p>
            <a:fld id="{A6EC3B21-401C-4C17-86E8-45B3B7C761A0}" type="datetimeFigureOut">
              <a:rPr lang="fr-FR" smtClean="0"/>
              <a:t>11/04/2022</a:t>
            </a:fld>
            <a:endParaRPr lang="fr-FR"/>
          </a:p>
        </p:txBody>
      </p:sp>
      <p:sp>
        <p:nvSpPr>
          <p:cNvPr id="8" name="Espace réservé du pied de page 7">
            <a:extLst>
              <a:ext uri="{FF2B5EF4-FFF2-40B4-BE49-F238E27FC236}">
                <a16:creationId xmlns:a16="http://schemas.microsoft.com/office/drawing/2014/main" id="{87E6A5A3-CB52-4857-B7D4-E81824DE7DB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9B1E7B5-CB35-476B-A300-C2377991E3B8}"/>
              </a:ext>
            </a:extLst>
          </p:cNvPr>
          <p:cNvSpPr>
            <a:spLocks noGrp="1"/>
          </p:cNvSpPr>
          <p:nvPr>
            <p:ph type="sldNum" sz="quarter" idx="12"/>
          </p:nvPr>
        </p:nvSpPr>
        <p:spPr/>
        <p:txBody>
          <a:bodyPr/>
          <a:lstStyle/>
          <a:p>
            <a:fld id="{62508BD1-8984-42A2-B205-738880CC2591}" type="slidenum">
              <a:rPr lang="fr-FR" smtClean="0"/>
              <a:t>‹N°›</a:t>
            </a:fld>
            <a:endParaRPr lang="fr-FR"/>
          </a:p>
        </p:txBody>
      </p:sp>
    </p:spTree>
    <p:extLst>
      <p:ext uri="{BB962C8B-B14F-4D97-AF65-F5344CB8AC3E}">
        <p14:creationId xmlns:p14="http://schemas.microsoft.com/office/powerpoint/2010/main" val="277022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B8A2F2-00E7-4EBD-AB4A-B5E0341645E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0B75725-25A4-4F20-93C1-750E1A3B1253}"/>
              </a:ext>
            </a:extLst>
          </p:cNvPr>
          <p:cNvSpPr>
            <a:spLocks noGrp="1"/>
          </p:cNvSpPr>
          <p:nvPr>
            <p:ph type="dt" sz="half" idx="10"/>
          </p:nvPr>
        </p:nvSpPr>
        <p:spPr/>
        <p:txBody>
          <a:bodyPr/>
          <a:lstStyle/>
          <a:p>
            <a:fld id="{A6EC3B21-401C-4C17-86E8-45B3B7C761A0}" type="datetimeFigureOut">
              <a:rPr lang="fr-FR" smtClean="0"/>
              <a:t>11/04/2022</a:t>
            </a:fld>
            <a:endParaRPr lang="fr-FR"/>
          </a:p>
        </p:txBody>
      </p:sp>
      <p:sp>
        <p:nvSpPr>
          <p:cNvPr id="4" name="Espace réservé du pied de page 3">
            <a:extLst>
              <a:ext uri="{FF2B5EF4-FFF2-40B4-BE49-F238E27FC236}">
                <a16:creationId xmlns:a16="http://schemas.microsoft.com/office/drawing/2014/main" id="{63E5CD29-6FC0-4701-BB5A-43501AA53DD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9250831-4C9C-4BD2-B924-77B87207AB73}"/>
              </a:ext>
            </a:extLst>
          </p:cNvPr>
          <p:cNvSpPr>
            <a:spLocks noGrp="1"/>
          </p:cNvSpPr>
          <p:nvPr>
            <p:ph type="sldNum" sz="quarter" idx="12"/>
          </p:nvPr>
        </p:nvSpPr>
        <p:spPr/>
        <p:txBody>
          <a:bodyPr/>
          <a:lstStyle/>
          <a:p>
            <a:fld id="{62508BD1-8984-42A2-B205-738880CC2591}" type="slidenum">
              <a:rPr lang="fr-FR" smtClean="0"/>
              <a:t>‹N°›</a:t>
            </a:fld>
            <a:endParaRPr lang="fr-FR"/>
          </a:p>
        </p:txBody>
      </p:sp>
    </p:spTree>
    <p:extLst>
      <p:ext uri="{BB962C8B-B14F-4D97-AF65-F5344CB8AC3E}">
        <p14:creationId xmlns:p14="http://schemas.microsoft.com/office/powerpoint/2010/main" val="106348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C2AFF0C-AF1F-4E83-ADD5-875F3F691D87}"/>
              </a:ext>
            </a:extLst>
          </p:cNvPr>
          <p:cNvSpPr>
            <a:spLocks noGrp="1"/>
          </p:cNvSpPr>
          <p:nvPr>
            <p:ph type="dt" sz="half" idx="10"/>
          </p:nvPr>
        </p:nvSpPr>
        <p:spPr/>
        <p:txBody>
          <a:bodyPr/>
          <a:lstStyle/>
          <a:p>
            <a:fld id="{A6EC3B21-401C-4C17-86E8-45B3B7C761A0}" type="datetimeFigureOut">
              <a:rPr lang="fr-FR" smtClean="0"/>
              <a:t>11/04/2022</a:t>
            </a:fld>
            <a:endParaRPr lang="fr-FR"/>
          </a:p>
        </p:txBody>
      </p:sp>
      <p:sp>
        <p:nvSpPr>
          <p:cNvPr id="3" name="Espace réservé du pied de page 2">
            <a:extLst>
              <a:ext uri="{FF2B5EF4-FFF2-40B4-BE49-F238E27FC236}">
                <a16:creationId xmlns:a16="http://schemas.microsoft.com/office/drawing/2014/main" id="{D1BAE009-9EB8-4D4C-A432-D79B115014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9A2D8F5-4D60-4F00-9DBE-887C2C0EB43C}"/>
              </a:ext>
            </a:extLst>
          </p:cNvPr>
          <p:cNvSpPr>
            <a:spLocks noGrp="1"/>
          </p:cNvSpPr>
          <p:nvPr>
            <p:ph type="sldNum" sz="quarter" idx="12"/>
          </p:nvPr>
        </p:nvSpPr>
        <p:spPr/>
        <p:txBody>
          <a:bodyPr/>
          <a:lstStyle/>
          <a:p>
            <a:fld id="{62508BD1-8984-42A2-B205-738880CC2591}" type="slidenum">
              <a:rPr lang="fr-FR" smtClean="0"/>
              <a:t>‹N°›</a:t>
            </a:fld>
            <a:endParaRPr lang="fr-FR"/>
          </a:p>
        </p:txBody>
      </p:sp>
    </p:spTree>
    <p:extLst>
      <p:ext uri="{BB962C8B-B14F-4D97-AF65-F5344CB8AC3E}">
        <p14:creationId xmlns:p14="http://schemas.microsoft.com/office/powerpoint/2010/main" val="1018155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8749C-0C57-4E7D-89F2-CA3C0D9663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4854ADA-A599-4D73-8039-4729A569EBC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2F2D5E0-F719-49D7-8572-62B2671498D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72E903-CFCF-4777-9577-7D8BE483D3CF}"/>
              </a:ext>
            </a:extLst>
          </p:cNvPr>
          <p:cNvSpPr>
            <a:spLocks noGrp="1"/>
          </p:cNvSpPr>
          <p:nvPr>
            <p:ph type="dt" sz="half" idx="10"/>
          </p:nvPr>
        </p:nvSpPr>
        <p:spPr/>
        <p:txBody>
          <a:bodyPr/>
          <a:lstStyle/>
          <a:p>
            <a:fld id="{A6EC3B21-401C-4C17-86E8-45B3B7C761A0}" type="datetimeFigureOut">
              <a:rPr lang="fr-FR" smtClean="0"/>
              <a:t>11/04/2022</a:t>
            </a:fld>
            <a:endParaRPr lang="fr-FR"/>
          </a:p>
        </p:txBody>
      </p:sp>
      <p:sp>
        <p:nvSpPr>
          <p:cNvPr id="6" name="Espace réservé du pied de page 5">
            <a:extLst>
              <a:ext uri="{FF2B5EF4-FFF2-40B4-BE49-F238E27FC236}">
                <a16:creationId xmlns:a16="http://schemas.microsoft.com/office/drawing/2014/main" id="{7BD8C59A-4C9A-4B37-96A3-DFF2AC8619E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B80F95E-CE54-42BB-AA76-9BCA3A25FB08}"/>
              </a:ext>
            </a:extLst>
          </p:cNvPr>
          <p:cNvSpPr>
            <a:spLocks noGrp="1"/>
          </p:cNvSpPr>
          <p:nvPr>
            <p:ph type="sldNum" sz="quarter" idx="12"/>
          </p:nvPr>
        </p:nvSpPr>
        <p:spPr/>
        <p:txBody>
          <a:bodyPr/>
          <a:lstStyle/>
          <a:p>
            <a:fld id="{62508BD1-8984-42A2-B205-738880CC2591}" type="slidenum">
              <a:rPr lang="fr-FR" smtClean="0"/>
              <a:t>‹N°›</a:t>
            </a:fld>
            <a:endParaRPr lang="fr-FR"/>
          </a:p>
        </p:txBody>
      </p:sp>
    </p:spTree>
    <p:extLst>
      <p:ext uri="{BB962C8B-B14F-4D97-AF65-F5344CB8AC3E}">
        <p14:creationId xmlns:p14="http://schemas.microsoft.com/office/powerpoint/2010/main" val="136869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7298B-0962-4620-A919-2334E2BF62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6B367F4-8F8F-4785-A324-03CA4AF17AA6}"/>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a:extLst>
              <a:ext uri="{FF2B5EF4-FFF2-40B4-BE49-F238E27FC236}">
                <a16:creationId xmlns:a16="http://schemas.microsoft.com/office/drawing/2014/main" id="{36C3B8E9-3B9A-402E-B0B6-FA7BD15A9FF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703B1CC-CA26-40DF-B9C0-413A8FD68506}"/>
              </a:ext>
            </a:extLst>
          </p:cNvPr>
          <p:cNvSpPr>
            <a:spLocks noGrp="1"/>
          </p:cNvSpPr>
          <p:nvPr>
            <p:ph type="dt" sz="half" idx="10"/>
          </p:nvPr>
        </p:nvSpPr>
        <p:spPr/>
        <p:txBody>
          <a:bodyPr/>
          <a:lstStyle/>
          <a:p>
            <a:fld id="{A6EC3B21-401C-4C17-86E8-45B3B7C761A0}" type="datetimeFigureOut">
              <a:rPr lang="fr-FR" smtClean="0"/>
              <a:t>11/04/2022</a:t>
            </a:fld>
            <a:endParaRPr lang="fr-FR"/>
          </a:p>
        </p:txBody>
      </p:sp>
      <p:sp>
        <p:nvSpPr>
          <p:cNvPr id="6" name="Espace réservé du pied de page 5">
            <a:extLst>
              <a:ext uri="{FF2B5EF4-FFF2-40B4-BE49-F238E27FC236}">
                <a16:creationId xmlns:a16="http://schemas.microsoft.com/office/drawing/2014/main" id="{2A9B7CCE-997F-4880-A1E7-125207ACB47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08317F2-2D63-4DC5-BB53-8D8F9CB229C2}"/>
              </a:ext>
            </a:extLst>
          </p:cNvPr>
          <p:cNvSpPr>
            <a:spLocks noGrp="1"/>
          </p:cNvSpPr>
          <p:nvPr>
            <p:ph type="sldNum" sz="quarter" idx="12"/>
          </p:nvPr>
        </p:nvSpPr>
        <p:spPr/>
        <p:txBody>
          <a:bodyPr/>
          <a:lstStyle/>
          <a:p>
            <a:fld id="{62508BD1-8984-42A2-B205-738880CC2591}" type="slidenum">
              <a:rPr lang="fr-FR" smtClean="0"/>
              <a:t>‹N°›</a:t>
            </a:fld>
            <a:endParaRPr lang="fr-FR"/>
          </a:p>
        </p:txBody>
      </p:sp>
    </p:spTree>
    <p:extLst>
      <p:ext uri="{BB962C8B-B14F-4D97-AF65-F5344CB8AC3E}">
        <p14:creationId xmlns:p14="http://schemas.microsoft.com/office/powerpoint/2010/main" val="343946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8C77207-4678-47A0-BCAF-C7452A392C9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A51C163-508E-42BA-9650-236950BE9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902542-3C75-4D83-B11C-054F9154F0E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C3B21-401C-4C17-86E8-45B3B7C761A0}" type="datetimeFigureOut">
              <a:rPr lang="fr-FR" smtClean="0"/>
              <a:t>11/04/2022</a:t>
            </a:fld>
            <a:endParaRPr lang="fr-FR"/>
          </a:p>
        </p:txBody>
      </p:sp>
      <p:sp>
        <p:nvSpPr>
          <p:cNvPr id="5" name="Espace réservé du pied de page 4">
            <a:extLst>
              <a:ext uri="{FF2B5EF4-FFF2-40B4-BE49-F238E27FC236}">
                <a16:creationId xmlns:a16="http://schemas.microsoft.com/office/drawing/2014/main" id="{37B7840E-8CC4-425D-99FE-744A497250D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B47709A-5777-4C73-8293-9E1DAAB3853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08BD1-8984-42A2-B205-738880CC2591}" type="slidenum">
              <a:rPr lang="fr-FR" smtClean="0"/>
              <a:t>‹N°›</a:t>
            </a:fld>
            <a:endParaRPr lang="fr-FR"/>
          </a:p>
        </p:txBody>
      </p:sp>
    </p:spTree>
    <p:extLst>
      <p:ext uri="{BB962C8B-B14F-4D97-AF65-F5344CB8AC3E}">
        <p14:creationId xmlns:p14="http://schemas.microsoft.com/office/powerpoint/2010/main" val="4085558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1000doctorants.hesam.e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hesam.eu/article-586" TargetMode="External"/><Relationship Id="rId2" Type="http://schemas.openxmlformats.org/officeDocument/2006/relationships/hyperlink" Target="https://1000doctorants.hesam.eu/" TargetMode="External"/><Relationship Id="rId1" Type="http://schemas.openxmlformats.org/officeDocument/2006/relationships/slideLayout" Target="../slideLayouts/slideLayout1.xml"/><Relationship Id="rId5" Type="http://schemas.openxmlformats.org/officeDocument/2006/relationships/hyperlink" Target="http://www.urbanisme-puca.gouv.fr/IMG/pdf/rep_jeuneschercheurs_bd.pdf" TargetMode="External"/><Relationship Id="rId4" Type="http://schemas.openxmlformats.org/officeDocument/2006/relationships/hyperlink" Target="https://www.hesam.eu/abbegregoi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1000doctorants.hesam.eu/questions" TargetMode="External"/><Relationship Id="rId2" Type="http://schemas.openxmlformats.org/officeDocument/2006/relationships/hyperlink" Target="https://1000doctorants.hesam.eu/articles/les-temoignages"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1000doctorants.hesam.eu/articles/les-temoignages/"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s://1000doctorants.hesam.eu/" TargetMode="External"/><Relationship Id="rId5" Type="http://schemas.openxmlformats.org/officeDocument/2006/relationships/image" Target="../media/image1.png"/><Relationship Id="rId4" Type="http://schemas.openxmlformats.org/officeDocument/2006/relationships/hyperlink" Target="mailto:1000doctorants@hesam.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nrt.asso.fr/fr/le-dispositif-cifre-7844"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1000doctorants.hesam.eu/"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19BED-2CAE-47DA-8B1C-112D284D5F2F}"/>
              </a:ext>
            </a:extLst>
          </p:cNvPr>
          <p:cNvSpPr>
            <a:spLocks noGrp="1"/>
          </p:cNvSpPr>
          <p:nvPr>
            <p:ph type="ctrTitle"/>
          </p:nvPr>
        </p:nvSpPr>
        <p:spPr>
          <a:xfrm>
            <a:off x="3113763" y="741050"/>
            <a:ext cx="5964476" cy="830985"/>
          </a:xfrm>
        </p:spPr>
        <p:txBody>
          <a:bodyPr>
            <a:normAutofit/>
          </a:bodyPr>
          <a:lstStyle/>
          <a:p>
            <a:pPr>
              <a:lnSpc>
                <a:spcPct val="114000"/>
              </a:lnSpc>
            </a:pPr>
            <a:r>
              <a:rPr lang="fr-FR" sz="2000" dirty="0">
                <a:latin typeface="Gandhi Sans" panose="02000000000000000000" pitchFamily="50" charset="0"/>
              </a:rPr>
              <a:t>Support à destination des futur(e)s doctorant(e)s</a:t>
            </a:r>
          </a:p>
        </p:txBody>
      </p:sp>
      <p:sp>
        <p:nvSpPr>
          <p:cNvPr id="4" name="Rectangle 3">
            <a:extLst>
              <a:ext uri="{FF2B5EF4-FFF2-40B4-BE49-F238E27FC236}">
                <a16:creationId xmlns:a16="http://schemas.microsoft.com/office/drawing/2014/main" id="{36D768BD-2D6A-4D16-884E-ADF4AB878B58}"/>
              </a:ext>
            </a:extLst>
          </p:cNvPr>
          <p:cNvSpPr/>
          <p:nvPr/>
        </p:nvSpPr>
        <p:spPr>
          <a:xfrm>
            <a:off x="1629427" y="654345"/>
            <a:ext cx="9008301" cy="584775"/>
          </a:xfrm>
          <a:prstGeom prst="rect">
            <a:avLst/>
          </a:prstGeom>
        </p:spPr>
        <p:txBody>
          <a:bodyPr wrap="square">
            <a:spAutoFit/>
          </a:bodyPr>
          <a:lstStyle/>
          <a:p>
            <a:pPr algn="ctr"/>
            <a:r>
              <a:rPr lang="fr-FR" sz="3200" b="1" dirty="0">
                <a:latin typeface="Gandhi Sans" panose="02000000000000000000" pitchFamily="50" charset="0"/>
              </a:rPr>
              <a:t>Présenter son projet de thèse Cifre</a:t>
            </a:r>
            <a:endParaRPr lang="fr-FR" sz="3200" dirty="0">
              <a:latin typeface="Gandhi Sans" panose="02000000000000000000" pitchFamily="50" charset="0"/>
            </a:endParaRPr>
          </a:p>
        </p:txBody>
      </p:sp>
      <p:pic>
        <p:nvPicPr>
          <p:cNvPr id="11" name="Image 10" descr="Une image contenant dessin&#10;&#10;Description générée automatiquement">
            <a:extLst>
              <a:ext uri="{FF2B5EF4-FFF2-40B4-BE49-F238E27FC236}">
                <a16:creationId xmlns:a16="http://schemas.microsoft.com/office/drawing/2014/main" id="{19687AB4-16FB-440A-90B1-591504F65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577" y="6281727"/>
            <a:ext cx="2336801" cy="501060"/>
          </a:xfrm>
          <a:prstGeom prst="rect">
            <a:avLst/>
          </a:prstGeom>
        </p:spPr>
      </p:pic>
      <p:pic>
        <p:nvPicPr>
          <p:cNvPr id="8" name="Image 7" descr="Une image contenant dessin&#10;&#10;Description générée automatiquement">
            <a:hlinkClick r:id="rId3"/>
            <a:extLst>
              <a:ext uri="{FF2B5EF4-FFF2-40B4-BE49-F238E27FC236}">
                <a16:creationId xmlns:a16="http://schemas.microsoft.com/office/drawing/2014/main" id="{F732AA6F-070F-40A1-8D01-B94CDA6CA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9105" y="6116950"/>
            <a:ext cx="1679537" cy="520703"/>
          </a:xfrm>
          <a:prstGeom prst="rect">
            <a:avLst/>
          </a:prstGeom>
          <a:ln w="76200">
            <a:noFill/>
          </a:ln>
          <a:effectLst/>
        </p:spPr>
      </p:pic>
      <p:sp>
        <p:nvSpPr>
          <p:cNvPr id="3" name="Rectangle 2">
            <a:extLst>
              <a:ext uri="{FF2B5EF4-FFF2-40B4-BE49-F238E27FC236}">
                <a16:creationId xmlns:a16="http://schemas.microsoft.com/office/drawing/2014/main" id="{19F4493B-2C0F-4CDF-8F20-4FBE4F6BDDF7}"/>
              </a:ext>
            </a:extLst>
          </p:cNvPr>
          <p:cNvSpPr/>
          <p:nvPr/>
        </p:nvSpPr>
        <p:spPr>
          <a:xfrm>
            <a:off x="993913" y="437321"/>
            <a:ext cx="10296939" cy="6332213"/>
          </a:xfrm>
          <a:prstGeom prst="rect">
            <a:avLst/>
          </a:prstGeom>
          <a:noFill/>
          <a:ln>
            <a:solidFill>
              <a:schemeClr val="bg1"/>
            </a:solidFill>
          </a:ln>
          <a:effectLst>
            <a:outerShdw blurRad="12700" sx="101000" sy="101000" algn="ctr" rotWithShape="0">
              <a:schemeClr val="bg1">
                <a:lumMod val="65000"/>
                <a:alpha val="25000"/>
              </a:scheme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Organigramme : Terminateur 5">
            <a:extLst>
              <a:ext uri="{FF2B5EF4-FFF2-40B4-BE49-F238E27FC236}">
                <a16:creationId xmlns:a16="http://schemas.microsoft.com/office/drawing/2014/main" id="{DE5DDAFF-E6E2-4FD5-8F55-4EAD42065932}"/>
              </a:ext>
            </a:extLst>
          </p:cNvPr>
          <p:cNvSpPr/>
          <p:nvPr/>
        </p:nvSpPr>
        <p:spPr>
          <a:xfrm>
            <a:off x="2688764" y="2823596"/>
            <a:ext cx="6907236" cy="2082019"/>
          </a:xfrm>
          <a:prstGeom prst="flowChartTerminator">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73EE9939-882A-4E9E-AEBD-419266E90498}"/>
              </a:ext>
            </a:extLst>
          </p:cNvPr>
          <p:cNvSpPr txBox="1"/>
          <p:nvPr/>
        </p:nvSpPr>
        <p:spPr>
          <a:xfrm>
            <a:off x="3478191" y="3449108"/>
            <a:ext cx="5328382" cy="830997"/>
          </a:xfrm>
          <a:prstGeom prst="rect">
            <a:avLst/>
          </a:prstGeom>
          <a:noFill/>
        </p:spPr>
        <p:txBody>
          <a:bodyPr wrap="none" rtlCol="0">
            <a:spAutoFit/>
          </a:bodyPr>
          <a:lstStyle/>
          <a:p>
            <a:pPr algn="ctr"/>
            <a:r>
              <a:rPr lang="fr-FR" sz="2400" b="1" cap="all" dirty="0">
                <a:solidFill>
                  <a:schemeClr val="bg1"/>
                </a:solidFill>
                <a:latin typeface="Grotesque" panose="020B0504020202020204" pitchFamily="34" charset="0"/>
              </a:rPr>
              <a:t>CLIQUEZ POUR Télécharger</a:t>
            </a:r>
          </a:p>
          <a:p>
            <a:pPr algn="ctr"/>
            <a:r>
              <a:rPr lang="fr-FR" sz="2400" b="1" cap="all" dirty="0">
                <a:solidFill>
                  <a:schemeClr val="bg1"/>
                </a:solidFill>
                <a:latin typeface="Grotesque" panose="020B0504020202020204" pitchFamily="34" charset="0"/>
              </a:rPr>
              <a:t>LA Présentation</a:t>
            </a:r>
          </a:p>
        </p:txBody>
      </p:sp>
    </p:spTree>
    <p:extLst>
      <p:ext uri="{BB962C8B-B14F-4D97-AF65-F5344CB8AC3E}">
        <p14:creationId xmlns:p14="http://schemas.microsoft.com/office/powerpoint/2010/main" val="607698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B2081B-D57D-4142-90CB-C1CFA4DA977F}"/>
              </a:ext>
            </a:extLst>
          </p:cNvPr>
          <p:cNvSpPr/>
          <p:nvPr/>
        </p:nvSpPr>
        <p:spPr>
          <a:xfrm>
            <a:off x="771477" y="1471676"/>
            <a:ext cx="10783214" cy="5102935"/>
          </a:xfrm>
          <a:prstGeom prst="rect">
            <a:avLst/>
          </a:prstGeom>
        </p:spPr>
        <p:txBody>
          <a:bodyPr wrap="square">
            <a:spAutoFit/>
          </a:bodyPr>
          <a:lstStyle/>
          <a:p>
            <a:pPr>
              <a:lnSpc>
                <a:spcPct val="114000"/>
              </a:lnSpc>
            </a:pPr>
            <a:r>
              <a:rPr lang="fr-FR" sz="2000" b="1" dirty="0">
                <a:latin typeface="Gandhi Sans" panose="02000000000000000000" pitchFamily="50" charset="0"/>
              </a:rPr>
              <a:t>HESAM Université</a:t>
            </a:r>
          </a:p>
          <a:p>
            <a:pPr>
              <a:lnSpc>
                <a:spcPct val="114000"/>
              </a:lnSpc>
            </a:pPr>
            <a:endParaRPr lang="fr-FR" sz="2000" b="1" dirty="0">
              <a:latin typeface="Gandhi Sans" panose="02000000000000000000" pitchFamily="50" charset="0"/>
            </a:endParaRPr>
          </a:p>
          <a:p>
            <a:r>
              <a:rPr lang="fr-FR" sz="2000" dirty="0">
                <a:latin typeface="Gandhi Sans" panose="02000000000000000000" pitchFamily="50" charset="0"/>
              </a:rPr>
              <a:t>Le programme </a:t>
            </a:r>
            <a:r>
              <a:rPr lang="fr-FR" sz="2000" dirty="0">
                <a:latin typeface="Gandhi Sans" panose="02000000000000000000" pitchFamily="50" charset="0"/>
                <a:hlinkClick r:id="rId2"/>
              </a:rPr>
              <a:t>1000 Doctorants</a:t>
            </a:r>
            <a:r>
              <a:rPr lang="fr-FR" sz="2000" dirty="0">
                <a:latin typeface="Gandhi Sans" panose="02000000000000000000" pitchFamily="50" charset="0"/>
              </a:rPr>
              <a:t> permet de mettre en relation plusieurs acteurs via une plateforme dédiée aux thèses Cifre en collectivité.</a:t>
            </a:r>
          </a:p>
          <a:p>
            <a:endParaRPr lang="fr-FR" sz="2000" dirty="0">
              <a:latin typeface="Gandhi Sans" panose="02000000000000000000" pitchFamily="50" charset="0"/>
            </a:endParaRPr>
          </a:p>
          <a:p>
            <a:r>
              <a:rPr lang="fr-FR" sz="2000" dirty="0">
                <a:latin typeface="Gandhi Sans" panose="02000000000000000000" pitchFamily="50" charset="0"/>
              </a:rPr>
              <a:t>Le programme est porté par </a:t>
            </a:r>
            <a:r>
              <a:rPr lang="fr-FR" sz="2000" dirty="0">
                <a:latin typeface="Gandhi Sans" panose="02000000000000000000" pitchFamily="50" charset="0"/>
                <a:hlinkClick r:id="rId3"/>
              </a:rPr>
              <a:t>HESAM Université</a:t>
            </a:r>
            <a:r>
              <a:rPr lang="fr-FR" sz="2000" dirty="0">
                <a:latin typeface="Gandhi Sans" panose="02000000000000000000" pitchFamily="50" charset="0"/>
              </a:rPr>
              <a:t>, communauté universitaire comprenant </a:t>
            </a:r>
            <a:r>
              <a:rPr lang="fr-FR" sz="2000" dirty="0">
                <a:latin typeface="Gandhi Sans" panose="02000000000000000000" pitchFamily="50" charset="0"/>
                <a:hlinkClick r:id="rId4"/>
              </a:rPr>
              <a:t>deux écoles doctorales et de nombreux laboratoires</a:t>
            </a:r>
            <a:r>
              <a:rPr lang="fr-FR" sz="2000" dirty="0">
                <a:latin typeface="Gandhi Sans" panose="02000000000000000000" pitchFamily="50" charset="0"/>
              </a:rPr>
              <a:t>.</a:t>
            </a:r>
          </a:p>
          <a:p>
            <a:endParaRPr lang="fr-FR" sz="2000" dirty="0">
              <a:latin typeface="Gandhi Sans" panose="02000000000000000000" pitchFamily="50" charset="0"/>
            </a:endParaRPr>
          </a:p>
          <a:p>
            <a:r>
              <a:rPr lang="fr-FR" sz="2000" b="1" dirty="0">
                <a:latin typeface="Gandhi Sans" panose="02000000000000000000" pitchFamily="50" charset="0"/>
              </a:rPr>
              <a:t>Le réseau des jeunes chercheurs</a:t>
            </a:r>
          </a:p>
          <a:p>
            <a:endParaRPr lang="fr-FR" sz="2000" dirty="0">
              <a:latin typeface="Gandhi Sans" panose="02000000000000000000" pitchFamily="50" charset="0"/>
            </a:endParaRPr>
          </a:p>
          <a:p>
            <a:r>
              <a:rPr lang="fr-FR" sz="2000" dirty="0">
                <a:latin typeface="Gandhi Sans" panose="02000000000000000000" pitchFamily="50" charset="0"/>
              </a:rPr>
              <a:t>Si vous effectuez votre thèse Cifre avec l’un de ses laboratoires, vous rejoignez ainsi le réseau des jeunes chercheurs, </a:t>
            </a:r>
            <a:r>
              <a:rPr lang="fr-FR" sz="2000" dirty="0">
                <a:latin typeface="Gandhi Sans" panose="02000000000000000000" pitchFamily="50" charset="0"/>
                <a:hlinkClick r:id="rId5"/>
              </a:rPr>
              <a:t>en partenariat avec le PUCA et les programmes POPSU Métropoles et POPSU Territoires</a:t>
            </a:r>
            <a:r>
              <a:rPr lang="fr-FR" sz="2000" dirty="0">
                <a:latin typeface="Gandhi Sans" panose="02000000000000000000" pitchFamily="50" charset="0"/>
              </a:rPr>
              <a:t>.</a:t>
            </a:r>
          </a:p>
          <a:p>
            <a:endParaRPr lang="fr-FR" sz="2000" dirty="0">
              <a:latin typeface="Gandhi Sans" panose="02000000000000000000" pitchFamily="50" charset="0"/>
            </a:endParaRPr>
          </a:p>
          <a:p>
            <a:r>
              <a:rPr lang="fr-FR" sz="2000" dirty="0">
                <a:latin typeface="Gandhi Sans" panose="02000000000000000000" pitchFamily="50" charset="0"/>
              </a:rPr>
              <a:t>Vous avez alors accès à plusieurs ressources et à des évènements vous permettant d’échanger avec d’autres doctorant(e)s en collectivités partout en France.</a:t>
            </a:r>
          </a:p>
        </p:txBody>
      </p:sp>
      <p:sp>
        <p:nvSpPr>
          <p:cNvPr id="14" name="Rectangle 13">
            <a:extLst>
              <a:ext uri="{FF2B5EF4-FFF2-40B4-BE49-F238E27FC236}">
                <a16:creationId xmlns:a16="http://schemas.microsoft.com/office/drawing/2014/main" id="{32D5949F-92B5-45B3-817B-8DBDFA7E42CD}"/>
              </a:ext>
            </a:extLst>
          </p:cNvPr>
          <p:cNvSpPr/>
          <p:nvPr/>
        </p:nvSpPr>
        <p:spPr>
          <a:xfrm>
            <a:off x="4312944" y="-525808"/>
            <a:ext cx="691215" cy="369332"/>
          </a:xfrm>
          <a:prstGeom prst="rect">
            <a:avLst/>
          </a:prstGeom>
        </p:spPr>
        <p:txBody>
          <a:bodyPr wrap="none">
            <a:spAutoFit/>
          </a:bodyPr>
          <a:lstStyle/>
          <a:p>
            <a:r>
              <a:rPr lang="fr-FR" dirty="0">
                <a:latin typeface="Gandhi Sans" panose="02000000000000000000" pitchFamily="50" charset="0"/>
              </a:rPr>
              <a:t>1986</a:t>
            </a:r>
            <a:endParaRPr lang="fr-FR" dirty="0"/>
          </a:p>
        </p:txBody>
      </p:sp>
      <p:sp>
        <p:nvSpPr>
          <p:cNvPr id="10" name="ZoneTexte 9">
            <a:extLst>
              <a:ext uri="{FF2B5EF4-FFF2-40B4-BE49-F238E27FC236}">
                <a16:creationId xmlns:a16="http://schemas.microsoft.com/office/drawing/2014/main" id="{C8E09D87-C743-4FB2-B116-B86EBA15EC2C}"/>
              </a:ext>
            </a:extLst>
          </p:cNvPr>
          <p:cNvSpPr txBox="1"/>
          <p:nvPr/>
        </p:nvSpPr>
        <p:spPr>
          <a:xfrm>
            <a:off x="771477" y="646360"/>
            <a:ext cx="9010087" cy="548868"/>
          </a:xfrm>
          <a:prstGeom prst="rect">
            <a:avLst/>
          </a:prstGeom>
          <a:noFill/>
        </p:spPr>
        <p:txBody>
          <a:bodyPr wrap="square">
            <a:spAutoFit/>
          </a:bodyPr>
          <a:lstStyle/>
          <a:p>
            <a:pPr>
              <a:lnSpc>
                <a:spcPct val="114000"/>
              </a:lnSpc>
            </a:pPr>
            <a:r>
              <a:rPr lang="fr-FR" sz="2800" b="1" dirty="0">
                <a:latin typeface="Gandhi Sans" panose="02000000000000000000" pitchFamily="50" charset="0"/>
              </a:rPr>
              <a:t>Faire sa thèse Cifre avec 1000 Doctorants</a:t>
            </a:r>
          </a:p>
        </p:txBody>
      </p:sp>
    </p:spTree>
    <p:extLst>
      <p:ext uri="{BB962C8B-B14F-4D97-AF65-F5344CB8AC3E}">
        <p14:creationId xmlns:p14="http://schemas.microsoft.com/office/powerpoint/2010/main" val="230559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B2081B-D57D-4142-90CB-C1CFA4DA977F}"/>
              </a:ext>
            </a:extLst>
          </p:cNvPr>
          <p:cNvSpPr/>
          <p:nvPr/>
        </p:nvSpPr>
        <p:spPr>
          <a:xfrm>
            <a:off x="771477" y="1924172"/>
            <a:ext cx="7458123" cy="1046312"/>
          </a:xfrm>
          <a:prstGeom prst="rect">
            <a:avLst/>
          </a:prstGeom>
        </p:spPr>
        <p:txBody>
          <a:bodyPr wrap="square">
            <a:spAutoFit/>
          </a:bodyPr>
          <a:lstStyle/>
          <a:p>
            <a:pPr>
              <a:lnSpc>
                <a:spcPct val="114000"/>
              </a:lnSpc>
            </a:pPr>
            <a:r>
              <a:rPr lang="fr-FR" sz="2000" b="1" dirty="0">
                <a:latin typeface="Gandhi Sans" panose="02000000000000000000" pitchFamily="50" charset="0"/>
              </a:rPr>
              <a:t>Sur le sujet</a:t>
            </a:r>
          </a:p>
          <a:p>
            <a:r>
              <a:rPr lang="fr-FR" i="1" dirty="0">
                <a:latin typeface="Gandhi Sans" panose="02000000000000000000" pitchFamily="50" charset="0"/>
              </a:rPr>
              <a:t>Proposez des travaux accessibles et en lien avec votre sujet.</a:t>
            </a:r>
          </a:p>
          <a:p>
            <a:pPr>
              <a:lnSpc>
                <a:spcPct val="114000"/>
              </a:lnSpc>
            </a:pPr>
            <a:endParaRPr lang="fr-FR" sz="2000" b="1" dirty="0">
              <a:latin typeface="Gandhi Sans" panose="02000000000000000000" pitchFamily="50" charset="0"/>
            </a:endParaRPr>
          </a:p>
        </p:txBody>
      </p:sp>
      <p:sp>
        <p:nvSpPr>
          <p:cNvPr id="14" name="Rectangle 13">
            <a:extLst>
              <a:ext uri="{FF2B5EF4-FFF2-40B4-BE49-F238E27FC236}">
                <a16:creationId xmlns:a16="http://schemas.microsoft.com/office/drawing/2014/main" id="{32D5949F-92B5-45B3-817B-8DBDFA7E42CD}"/>
              </a:ext>
            </a:extLst>
          </p:cNvPr>
          <p:cNvSpPr/>
          <p:nvPr/>
        </p:nvSpPr>
        <p:spPr>
          <a:xfrm>
            <a:off x="4312944" y="-525808"/>
            <a:ext cx="691215" cy="369332"/>
          </a:xfrm>
          <a:prstGeom prst="rect">
            <a:avLst/>
          </a:prstGeom>
        </p:spPr>
        <p:txBody>
          <a:bodyPr wrap="none">
            <a:spAutoFit/>
          </a:bodyPr>
          <a:lstStyle/>
          <a:p>
            <a:r>
              <a:rPr lang="fr-FR" dirty="0">
                <a:latin typeface="Gandhi Sans" panose="02000000000000000000" pitchFamily="50" charset="0"/>
              </a:rPr>
              <a:t>1986</a:t>
            </a:r>
            <a:endParaRPr lang="fr-FR" dirty="0"/>
          </a:p>
        </p:txBody>
      </p:sp>
      <p:sp>
        <p:nvSpPr>
          <p:cNvPr id="10" name="ZoneTexte 9">
            <a:extLst>
              <a:ext uri="{FF2B5EF4-FFF2-40B4-BE49-F238E27FC236}">
                <a16:creationId xmlns:a16="http://schemas.microsoft.com/office/drawing/2014/main" id="{C8E09D87-C743-4FB2-B116-B86EBA15EC2C}"/>
              </a:ext>
            </a:extLst>
          </p:cNvPr>
          <p:cNvSpPr txBox="1"/>
          <p:nvPr/>
        </p:nvSpPr>
        <p:spPr>
          <a:xfrm>
            <a:off x="771477" y="609414"/>
            <a:ext cx="6217920" cy="548868"/>
          </a:xfrm>
          <a:prstGeom prst="rect">
            <a:avLst/>
          </a:prstGeom>
          <a:noFill/>
        </p:spPr>
        <p:txBody>
          <a:bodyPr wrap="square">
            <a:spAutoFit/>
          </a:bodyPr>
          <a:lstStyle/>
          <a:p>
            <a:pPr>
              <a:lnSpc>
                <a:spcPct val="114000"/>
              </a:lnSpc>
            </a:pPr>
            <a:r>
              <a:rPr lang="fr-FR" sz="2800" b="1" dirty="0">
                <a:latin typeface="Gandhi Sans" panose="02000000000000000000" pitchFamily="50" charset="0"/>
              </a:rPr>
              <a:t>Pour aller plus loin</a:t>
            </a:r>
          </a:p>
        </p:txBody>
      </p:sp>
      <p:sp>
        <p:nvSpPr>
          <p:cNvPr id="8" name="Rectangle 7">
            <a:extLst>
              <a:ext uri="{FF2B5EF4-FFF2-40B4-BE49-F238E27FC236}">
                <a16:creationId xmlns:a16="http://schemas.microsoft.com/office/drawing/2014/main" id="{2D634DE9-EE13-46A2-A405-C691E7D3599A}"/>
              </a:ext>
            </a:extLst>
          </p:cNvPr>
          <p:cNvSpPr/>
          <p:nvPr/>
        </p:nvSpPr>
        <p:spPr>
          <a:xfrm>
            <a:off x="771477" y="3016985"/>
            <a:ext cx="9461094" cy="1274195"/>
          </a:xfrm>
          <a:prstGeom prst="rect">
            <a:avLst/>
          </a:prstGeom>
        </p:spPr>
        <p:txBody>
          <a:bodyPr wrap="square">
            <a:spAutoFit/>
          </a:bodyPr>
          <a:lstStyle/>
          <a:p>
            <a:pPr>
              <a:lnSpc>
                <a:spcPct val="114000"/>
              </a:lnSpc>
            </a:pPr>
            <a:r>
              <a:rPr lang="fr-FR" sz="2000" b="1" dirty="0">
                <a:latin typeface="Gandhi Sans" panose="02000000000000000000" pitchFamily="50" charset="0"/>
              </a:rPr>
              <a:t>Témoignages Cifre</a:t>
            </a:r>
          </a:p>
          <a:p>
            <a:r>
              <a:rPr lang="fr-FR" i="1" dirty="0">
                <a:latin typeface="Gandhi Sans" panose="02000000000000000000" pitchFamily="50" charset="0"/>
              </a:rPr>
              <a:t>Ajoutez des liens vers </a:t>
            </a:r>
            <a:r>
              <a:rPr lang="fr-FR" b="1" i="1" dirty="0">
                <a:latin typeface="Gandhi Sans" panose="02000000000000000000" pitchFamily="50" charset="0"/>
              </a:rPr>
              <a:t>des témoignages de personnes qui ont réalisé </a:t>
            </a:r>
          </a:p>
          <a:p>
            <a:r>
              <a:rPr lang="fr-FR" b="1" i="1" dirty="0">
                <a:latin typeface="Gandhi Sans" panose="02000000000000000000" pitchFamily="50" charset="0"/>
              </a:rPr>
              <a:t>ou encadré des thèses Cifre</a:t>
            </a:r>
            <a:r>
              <a:rPr lang="fr-FR" i="1" dirty="0">
                <a:latin typeface="Gandhi Sans" panose="02000000000000000000" pitchFamily="50" charset="0"/>
              </a:rPr>
              <a:t> dans le secteur de l’action publique.</a:t>
            </a:r>
          </a:p>
          <a:p>
            <a:r>
              <a:rPr lang="fr-FR" i="1" dirty="0">
                <a:latin typeface="Gandhi Sans" panose="02000000000000000000" pitchFamily="50" charset="0"/>
                <a:hlinkClick r:id="rId2"/>
              </a:rPr>
              <a:t>https://1000doctorants.hesam.eu/articles/les-temoignages</a:t>
            </a:r>
            <a:endParaRPr lang="fr-FR" i="1" dirty="0">
              <a:latin typeface="Gandhi Sans" panose="02000000000000000000" pitchFamily="50" charset="0"/>
            </a:endParaRPr>
          </a:p>
        </p:txBody>
      </p:sp>
      <p:sp>
        <p:nvSpPr>
          <p:cNvPr id="12" name="Rectangle 11">
            <a:extLst>
              <a:ext uri="{FF2B5EF4-FFF2-40B4-BE49-F238E27FC236}">
                <a16:creationId xmlns:a16="http://schemas.microsoft.com/office/drawing/2014/main" id="{5F2F05C8-1188-43D3-84FD-51F847491AD9}"/>
              </a:ext>
            </a:extLst>
          </p:cNvPr>
          <p:cNvSpPr/>
          <p:nvPr/>
        </p:nvSpPr>
        <p:spPr>
          <a:xfrm>
            <a:off x="771477" y="4662643"/>
            <a:ext cx="10496747" cy="997196"/>
          </a:xfrm>
          <a:prstGeom prst="rect">
            <a:avLst/>
          </a:prstGeom>
        </p:spPr>
        <p:txBody>
          <a:bodyPr wrap="square">
            <a:spAutoFit/>
          </a:bodyPr>
          <a:lstStyle/>
          <a:p>
            <a:pPr>
              <a:lnSpc>
                <a:spcPct val="114000"/>
              </a:lnSpc>
            </a:pPr>
            <a:r>
              <a:rPr lang="fr-FR" sz="2000" b="1" dirty="0">
                <a:latin typeface="Gandhi Sans" panose="02000000000000000000" pitchFamily="50" charset="0"/>
              </a:rPr>
              <a:t>Questions administratives</a:t>
            </a:r>
          </a:p>
          <a:p>
            <a:r>
              <a:rPr lang="fr-FR" i="1" dirty="0">
                <a:latin typeface="Gandhi Sans" panose="02000000000000000000" pitchFamily="50" charset="0"/>
              </a:rPr>
              <a:t>Rubrique ‘</a:t>
            </a:r>
            <a:r>
              <a:rPr lang="fr-FR" i="1" dirty="0">
                <a:latin typeface="Gandhi Sans" panose="02000000000000000000" pitchFamily="50" charset="0"/>
                <a:hlinkClick r:id="rId3"/>
              </a:rPr>
              <a:t>Vos questions</a:t>
            </a:r>
            <a:r>
              <a:rPr lang="fr-FR" i="1" dirty="0">
                <a:latin typeface="Gandhi Sans" panose="02000000000000000000" pitchFamily="50" charset="0"/>
              </a:rPr>
              <a:t>’ sur la plateforme 1000 Doctorants.</a:t>
            </a:r>
          </a:p>
          <a:p>
            <a:r>
              <a:rPr lang="fr-FR" i="1" dirty="0">
                <a:latin typeface="Gandhi Sans" panose="02000000000000000000" pitchFamily="50" charset="0"/>
              </a:rPr>
              <a:t>Comment préparer un dossier Cifre pour une thèse en collectivité ?</a:t>
            </a:r>
          </a:p>
        </p:txBody>
      </p:sp>
      <p:pic>
        <p:nvPicPr>
          <p:cNvPr id="5" name="Image 4">
            <a:hlinkClick r:id="rId4"/>
            <a:extLst>
              <a:ext uri="{FF2B5EF4-FFF2-40B4-BE49-F238E27FC236}">
                <a16:creationId xmlns:a16="http://schemas.microsoft.com/office/drawing/2014/main" id="{45F292B8-4B39-4951-A2A4-95C3F5341DF8}"/>
              </a:ext>
            </a:extLst>
          </p:cNvPr>
          <p:cNvPicPr>
            <a:picLocks noChangeAspect="1"/>
          </p:cNvPicPr>
          <p:nvPr/>
        </p:nvPicPr>
        <p:blipFill>
          <a:blip r:embed="rId5"/>
          <a:stretch>
            <a:fillRect/>
          </a:stretch>
        </p:blipFill>
        <p:spPr>
          <a:xfrm>
            <a:off x="8229600" y="609414"/>
            <a:ext cx="3409447" cy="5362326"/>
          </a:xfrm>
          <a:prstGeom prst="rect">
            <a:avLst/>
          </a:prstGeom>
          <a:effectLst>
            <a:outerShdw blurRad="63500" algn="ctr" rotWithShape="0">
              <a:prstClr val="black">
                <a:alpha val="20000"/>
              </a:prstClr>
            </a:outerShdw>
          </a:effectLst>
        </p:spPr>
      </p:pic>
    </p:spTree>
    <p:extLst>
      <p:ext uri="{BB962C8B-B14F-4D97-AF65-F5344CB8AC3E}">
        <p14:creationId xmlns:p14="http://schemas.microsoft.com/office/powerpoint/2010/main" val="871918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D5949F-92B5-45B3-817B-8DBDFA7E42CD}"/>
              </a:ext>
            </a:extLst>
          </p:cNvPr>
          <p:cNvSpPr/>
          <p:nvPr/>
        </p:nvSpPr>
        <p:spPr>
          <a:xfrm>
            <a:off x="4312944" y="-525808"/>
            <a:ext cx="691215" cy="369332"/>
          </a:xfrm>
          <a:prstGeom prst="rect">
            <a:avLst/>
          </a:prstGeom>
        </p:spPr>
        <p:txBody>
          <a:bodyPr wrap="none">
            <a:spAutoFit/>
          </a:bodyPr>
          <a:lstStyle/>
          <a:p>
            <a:r>
              <a:rPr lang="fr-FR" dirty="0">
                <a:latin typeface="Gandhi Sans" panose="02000000000000000000" pitchFamily="50" charset="0"/>
              </a:rPr>
              <a:t>1986</a:t>
            </a:r>
            <a:endParaRPr lang="fr-FR" dirty="0"/>
          </a:p>
        </p:txBody>
      </p:sp>
      <p:sp>
        <p:nvSpPr>
          <p:cNvPr id="11" name="Titre 1">
            <a:extLst>
              <a:ext uri="{FF2B5EF4-FFF2-40B4-BE49-F238E27FC236}">
                <a16:creationId xmlns:a16="http://schemas.microsoft.com/office/drawing/2014/main" id="{25E17EAC-64DC-44BB-8F70-A58FF9DA44FD}"/>
              </a:ext>
            </a:extLst>
          </p:cNvPr>
          <p:cNvSpPr>
            <a:spLocks noGrp="1"/>
          </p:cNvSpPr>
          <p:nvPr>
            <p:ph type="ctrTitle"/>
          </p:nvPr>
        </p:nvSpPr>
        <p:spPr>
          <a:xfrm>
            <a:off x="3113763" y="741050"/>
            <a:ext cx="5964476" cy="830985"/>
          </a:xfrm>
        </p:spPr>
        <p:txBody>
          <a:bodyPr>
            <a:normAutofit/>
          </a:bodyPr>
          <a:lstStyle/>
          <a:p>
            <a:pPr algn="ctr">
              <a:lnSpc>
                <a:spcPct val="114000"/>
              </a:lnSpc>
            </a:pPr>
            <a:br>
              <a:rPr lang="fr-FR" sz="2400" dirty="0">
                <a:solidFill>
                  <a:srgbClr val="E3014C"/>
                </a:solidFill>
                <a:latin typeface="Gandhi Sans" panose="02000000000000000000" pitchFamily="50" charset="0"/>
              </a:rPr>
            </a:br>
            <a:r>
              <a:rPr lang="fr-FR" sz="1800" dirty="0">
                <a:latin typeface="Gandhi Sans" panose="02000000000000000000" pitchFamily="50" charset="0"/>
              </a:rPr>
              <a:t>Contactez l’équipe de 1000 Doctorants pour les territoires </a:t>
            </a:r>
            <a:endParaRPr lang="fr-FR" sz="2000" dirty="0">
              <a:latin typeface="Gandhi Sans" panose="02000000000000000000" pitchFamily="50" charset="0"/>
            </a:endParaRPr>
          </a:p>
        </p:txBody>
      </p:sp>
      <p:sp>
        <p:nvSpPr>
          <p:cNvPr id="13" name="Rectangle 12">
            <a:extLst>
              <a:ext uri="{FF2B5EF4-FFF2-40B4-BE49-F238E27FC236}">
                <a16:creationId xmlns:a16="http://schemas.microsoft.com/office/drawing/2014/main" id="{9D0AEA42-090E-47F5-BD91-A55FD5AF2B93}"/>
              </a:ext>
            </a:extLst>
          </p:cNvPr>
          <p:cNvSpPr/>
          <p:nvPr/>
        </p:nvSpPr>
        <p:spPr>
          <a:xfrm>
            <a:off x="1629427" y="654345"/>
            <a:ext cx="9008301" cy="614142"/>
          </a:xfrm>
          <a:prstGeom prst="rect">
            <a:avLst/>
          </a:prstGeom>
        </p:spPr>
        <p:txBody>
          <a:bodyPr wrap="square">
            <a:spAutoFit/>
          </a:bodyPr>
          <a:lstStyle/>
          <a:p>
            <a:pPr algn="ctr">
              <a:lnSpc>
                <a:spcPct val="114000"/>
              </a:lnSpc>
            </a:pPr>
            <a:r>
              <a:rPr lang="fr-FR" sz="3200" b="1" dirty="0">
                <a:solidFill>
                  <a:srgbClr val="E3014C"/>
                </a:solidFill>
                <a:latin typeface="Gandhi Sans" panose="02000000000000000000" pitchFamily="50" charset="0"/>
              </a:rPr>
              <a:t>Des questions, des suggestions ?</a:t>
            </a:r>
          </a:p>
        </p:txBody>
      </p:sp>
      <p:pic>
        <p:nvPicPr>
          <p:cNvPr id="15" name="Image 14" descr="Une image contenant bâtiment, extérieur, tour, grand&#10;&#10;Description générée automatiquement">
            <a:extLst>
              <a:ext uri="{FF2B5EF4-FFF2-40B4-BE49-F238E27FC236}">
                <a16:creationId xmlns:a16="http://schemas.microsoft.com/office/drawing/2014/main" id="{AE7468E8-BB71-435C-A389-2F9381FF4294}"/>
              </a:ext>
            </a:extLst>
          </p:cNvPr>
          <p:cNvPicPr>
            <a:picLocks noChangeAspect="1"/>
          </p:cNvPicPr>
          <p:nvPr/>
        </p:nvPicPr>
        <p:blipFill rotWithShape="1">
          <a:blip r:embed="rId2">
            <a:alphaModFix amt="65000"/>
            <a:extLst>
              <a:ext uri="{BEBA8EAE-BF5A-486C-A8C5-ECC9F3942E4B}">
                <a14:imgProps xmlns:a14="http://schemas.microsoft.com/office/drawing/2010/main">
                  <a14:imgLayer r:embed="rId3">
                    <a14:imgEffect>
                      <a14:colorTemperature colorTemp="5300"/>
                    </a14:imgEffect>
                    <a14:imgEffect>
                      <a14:brightnessContrast bright="-4000" contrast="20000"/>
                    </a14:imgEffect>
                  </a14:imgLayer>
                </a14:imgProps>
              </a:ext>
              <a:ext uri="{28A0092B-C50C-407E-A947-70E740481C1C}">
                <a14:useLocalDpi xmlns:a14="http://schemas.microsoft.com/office/drawing/2010/main" val="0"/>
              </a:ext>
            </a:extLst>
          </a:blip>
          <a:srcRect l="6474" t="1" r="7636" b="637"/>
          <a:stretch/>
        </p:blipFill>
        <p:spPr>
          <a:xfrm>
            <a:off x="1591849" y="2021800"/>
            <a:ext cx="9008301" cy="3914766"/>
          </a:xfrm>
          <a:prstGeom prst="rect">
            <a:avLst/>
          </a:prstGeom>
          <a:ln>
            <a:noFill/>
          </a:ln>
        </p:spPr>
      </p:pic>
      <p:sp>
        <p:nvSpPr>
          <p:cNvPr id="10" name="Rectangle 9">
            <a:extLst>
              <a:ext uri="{FF2B5EF4-FFF2-40B4-BE49-F238E27FC236}">
                <a16:creationId xmlns:a16="http://schemas.microsoft.com/office/drawing/2014/main" id="{FC73AEE2-1BDB-43EA-B85D-6954E61559E3}"/>
              </a:ext>
            </a:extLst>
          </p:cNvPr>
          <p:cNvSpPr/>
          <p:nvPr/>
        </p:nvSpPr>
        <p:spPr>
          <a:xfrm>
            <a:off x="1591849" y="3419094"/>
            <a:ext cx="4307745" cy="1120178"/>
          </a:xfrm>
          <a:prstGeom prst="rect">
            <a:avLst/>
          </a:prstGeom>
          <a:solidFill>
            <a:schemeClr val="bg1"/>
          </a:solidFill>
        </p:spPr>
        <p:txBody>
          <a:bodyPr wrap="square">
            <a:spAutoFit/>
          </a:bodyPr>
          <a:lstStyle/>
          <a:p>
            <a:pPr algn="ctr">
              <a:lnSpc>
                <a:spcPct val="114000"/>
              </a:lnSpc>
            </a:pPr>
            <a:r>
              <a:rPr lang="fr-FR" sz="2000" dirty="0">
                <a:solidFill>
                  <a:srgbClr val="E3014C"/>
                </a:solidFill>
                <a:latin typeface="Gandhi Sans" panose="02000000000000000000" pitchFamily="50" charset="0"/>
                <a:hlinkClick r:id="rId4">
                  <a:extLst>
                    <a:ext uri="{A12FA001-AC4F-418D-AE19-62706E023703}">
                      <ahyp:hlinkClr xmlns:ahyp="http://schemas.microsoft.com/office/drawing/2018/hyperlinkcolor" val="tx"/>
                    </a:ext>
                  </a:extLst>
                </a:hlinkClick>
              </a:rPr>
              <a:t>1000doctorants@hesam.eu</a:t>
            </a:r>
            <a:endParaRPr lang="fr-FR" sz="2400" b="1" dirty="0">
              <a:solidFill>
                <a:srgbClr val="E3014C"/>
              </a:solidFill>
              <a:latin typeface="Gandhi Sans" panose="02000000000000000000" pitchFamily="50" charset="0"/>
            </a:endParaRPr>
          </a:p>
          <a:p>
            <a:pPr algn="ctr">
              <a:lnSpc>
                <a:spcPct val="114000"/>
              </a:lnSpc>
            </a:pPr>
            <a:r>
              <a:rPr lang="fr-FR" sz="2000" dirty="0">
                <a:latin typeface="Gandhi Sans" panose="02000000000000000000" pitchFamily="50" charset="0"/>
              </a:rPr>
              <a:t>Tél. 01 87 39 20 23</a:t>
            </a:r>
          </a:p>
          <a:p>
            <a:pPr algn="ctr">
              <a:lnSpc>
                <a:spcPct val="114000"/>
              </a:lnSpc>
            </a:pPr>
            <a:r>
              <a:rPr lang="fr-FR" i="1" dirty="0">
                <a:latin typeface="Gandhi Sans" panose="02000000000000000000" pitchFamily="50" charset="0"/>
              </a:rPr>
              <a:t>(Permanence du mardi au jeudi midi)</a:t>
            </a:r>
            <a:endParaRPr lang="fr-FR" sz="2000" i="1" dirty="0">
              <a:latin typeface="Gandhi Sans" panose="02000000000000000000" pitchFamily="50" charset="0"/>
            </a:endParaRPr>
          </a:p>
        </p:txBody>
      </p:sp>
      <p:pic>
        <p:nvPicPr>
          <p:cNvPr id="17" name="Image 16" descr="Une image contenant dessin&#10;&#10;Description générée automatiquement">
            <a:extLst>
              <a:ext uri="{FF2B5EF4-FFF2-40B4-BE49-F238E27FC236}">
                <a16:creationId xmlns:a16="http://schemas.microsoft.com/office/drawing/2014/main" id="{118E7972-7B62-408F-B9C4-03068245B6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3577" y="6281727"/>
            <a:ext cx="2336801" cy="501060"/>
          </a:xfrm>
          <a:prstGeom prst="rect">
            <a:avLst/>
          </a:prstGeom>
        </p:spPr>
      </p:pic>
      <p:pic>
        <p:nvPicPr>
          <p:cNvPr id="18" name="Image 17" descr="Une image contenant dessin&#10;&#10;Description générée automatiquement">
            <a:hlinkClick r:id="rId6"/>
            <a:extLst>
              <a:ext uri="{FF2B5EF4-FFF2-40B4-BE49-F238E27FC236}">
                <a16:creationId xmlns:a16="http://schemas.microsoft.com/office/drawing/2014/main" id="{39BFC962-C25F-422F-AF6A-85F9B03485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9105" y="6116950"/>
            <a:ext cx="1679537" cy="520703"/>
          </a:xfrm>
          <a:prstGeom prst="rect">
            <a:avLst/>
          </a:prstGeom>
          <a:ln w="76200">
            <a:noFill/>
          </a:ln>
          <a:effectLst/>
        </p:spPr>
      </p:pic>
    </p:spTree>
    <p:extLst>
      <p:ext uri="{BB962C8B-B14F-4D97-AF65-F5344CB8AC3E}">
        <p14:creationId xmlns:p14="http://schemas.microsoft.com/office/powerpoint/2010/main" val="142050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72C2139-32FD-4447-9689-A0A278917E07}"/>
              </a:ext>
            </a:extLst>
          </p:cNvPr>
          <p:cNvSpPr/>
          <p:nvPr/>
        </p:nvSpPr>
        <p:spPr>
          <a:xfrm>
            <a:off x="7746308" y="6460816"/>
            <a:ext cx="4558236" cy="523220"/>
          </a:xfrm>
          <a:prstGeom prst="rect">
            <a:avLst/>
          </a:prstGeom>
        </p:spPr>
        <p:txBody>
          <a:bodyPr wrap="none">
            <a:spAutoFit/>
          </a:bodyPr>
          <a:lstStyle/>
          <a:p>
            <a:pPr algn="r"/>
            <a:r>
              <a:rPr lang="fr-FR" sz="2800" b="1" cap="all" dirty="0">
                <a:solidFill>
                  <a:schemeClr val="bg1"/>
                </a:solidFill>
                <a:latin typeface="Grotesque" panose="020B0504020202020204" pitchFamily="34" charset="0"/>
              </a:rPr>
              <a:t>Laboratoire LOUPE</a:t>
            </a:r>
          </a:p>
        </p:txBody>
      </p:sp>
      <p:sp>
        <p:nvSpPr>
          <p:cNvPr id="19" name="ZoneTexte 18">
            <a:extLst>
              <a:ext uri="{FF2B5EF4-FFF2-40B4-BE49-F238E27FC236}">
                <a16:creationId xmlns:a16="http://schemas.microsoft.com/office/drawing/2014/main" id="{0FEF88B3-E71F-438B-BB5D-7F3A72B0FB80}"/>
              </a:ext>
            </a:extLst>
          </p:cNvPr>
          <p:cNvSpPr txBox="1"/>
          <p:nvPr/>
        </p:nvSpPr>
        <p:spPr>
          <a:xfrm>
            <a:off x="771477" y="609414"/>
            <a:ext cx="6217920" cy="1040093"/>
          </a:xfrm>
          <a:prstGeom prst="rect">
            <a:avLst/>
          </a:prstGeom>
          <a:noFill/>
        </p:spPr>
        <p:txBody>
          <a:bodyPr wrap="square">
            <a:spAutoFit/>
          </a:bodyPr>
          <a:lstStyle/>
          <a:p>
            <a:pPr>
              <a:lnSpc>
                <a:spcPct val="114000"/>
              </a:lnSpc>
            </a:pPr>
            <a:r>
              <a:rPr lang="fr-FR" sz="2800" b="1" dirty="0">
                <a:latin typeface="Gandhi Sans" panose="02000000000000000000" pitchFamily="50" charset="0"/>
              </a:rPr>
              <a:t>Démarcher des structures d’accueil pour une thèse Cifre</a:t>
            </a:r>
          </a:p>
        </p:txBody>
      </p:sp>
      <p:sp>
        <p:nvSpPr>
          <p:cNvPr id="20" name="Rectangle 19">
            <a:extLst>
              <a:ext uri="{FF2B5EF4-FFF2-40B4-BE49-F238E27FC236}">
                <a16:creationId xmlns:a16="http://schemas.microsoft.com/office/drawing/2014/main" id="{E0CFC72C-BC00-476A-B6F8-E5BFEBA1CAF7}"/>
              </a:ext>
            </a:extLst>
          </p:cNvPr>
          <p:cNvSpPr/>
          <p:nvPr/>
        </p:nvSpPr>
        <p:spPr>
          <a:xfrm>
            <a:off x="771477" y="1998784"/>
            <a:ext cx="9071023" cy="769826"/>
          </a:xfrm>
          <a:prstGeom prst="rect">
            <a:avLst/>
          </a:prstGeom>
        </p:spPr>
        <p:txBody>
          <a:bodyPr wrap="square">
            <a:spAutoFit/>
          </a:bodyPr>
          <a:lstStyle/>
          <a:p>
            <a:pPr algn="just">
              <a:lnSpc>
                <a:spcPct val="114000"/>
              </a:lnSpc>
            </a:pPr>
            <a:r>
              <a:rPr lang="fr-FR" sz="2000" dirty="0">
                <a:latin typeface="Gandhi Sans" panose="02000000000000000000" pitchFamily="50" charset="0"/>
              </a:rPr>
              <a:t>La recherche d’un partenaire institutionnel pour accueillir un(e) doctorant(e) Cifre peut s’avérer assez longue. Multipliez les contacts et n’hésitez pas à insister !</a:t>
            </a:r>
          </a:p>
        </p:txBody>
      </p:sp>
      <p:sp>
        <p:nvSpPr>
          <p:cNvPr id="21" name="Rectangle 20">
            <a:extLst>
              <a:ext uri="{FF2B5EF4-FFF2-40B4-BE49-F238E27FC236}">
                <a16:creationId xmlns:a16="http://schemas.microsoft.com/office/drawing/2014/main" id="{A079AF5D-07DC-4D3E-B08B-F834ADF10758}"/>
              </a:ext>
            </a:extLst>
          </p:cNvPr>
          <p:cNvSpPr/>
          <p:nvPr/>
        </p:nvSpPr>
        <p:spPr>
          <a:xfrm>
            <a:off x="771476" y="3117887"/>
            <a:ext cx="10649047" cy="2789225"/>
          </a:xfrm>
          <a:prstGeom prst="rect">
            <a:avLst/>
          </a:prstGeom>
        </p:spPr>
        <p:txBody>
          <a:bodyPr wrap="square">
            <a:spAutoFit/>
          </a:bodyPr>
          <a:lstStyle/>
          <a:p>
            <a:pPr marL="285750" indent="-285750" algn="just">
              <a:lnSpc>
                <a:spcPct val="114000"/>
              </a:lnSpc>
              <a:spcAft>
                <a:spcPts val="500"/>
              </a:spcAft>
              <a:buFont typeface="Arial" panose="020B0604020202020204" pitchFamily="34" charset="0"/>
              <a:buChar char="•"/>
            </a:pPr>
            <a:r>
              <a:rPr lang="fr-FR" b="1" dirty="0">
                <a:latin typeface="Gandhi Sans" panose="02000000000000000000" pitchFamily="50" charset="0"/>
              </a:rPr>
              <a:t>Etablissez une cartographie des acteurs que vous souhaitez cibler : </a:t>
            </a:r>
            <a:r>
              <a:rPr lang="fr-FR" dirty="0">
                <a:latin typeface="Gandhi Sans" panose="02000000000000000000" pitchFamily="50" charset="0"/>
              </a:rPr>
              <a:t>à quelle échelle, quel type de structure, avec quelles compétences, etc. ?</a:t>
            </a:r>
          </a:p>
          <a:p>
            <a:pPr marL="285750" indent="-285750" algn="just">
              <a:lnSpc>
                <a:spcPct val="114000"/>
              </a:lnSpc>
              <a:spcAft>
                <a:spcPts val="500"/>
              </a:spcAft>
              <a:buFont typeface="Arial" panose="020B0604020202020204" pitchFamily="34" charset="0"/>
              <a:buChar char="•"/>
            </a:pPr>
            <a:r>
              <a:rPr lang="fr-FR" b="1" dirty="0">
                <a:latin typeface="Gandhi Sans" panose="02000000000000000000" pitchFamily="50" charset="0"/>
              </a:rPr>
              <a:t>Identifiez les bons interlocuteurs : </a:t>
            </a:r>
            <a:r>
              <a:rPr lang="fr-FR" dirty="0">
                <a:latin typeface="Gandhi Sans" panose="02000000000000000000" pitchFamily="50" charset="0"/>
              </a:rPr>
              <a:t>un(e) élu(e) en charge d’une question qui vous intéresse, un(e) directric(e) de service, le ou la responsable d’un pôle innovation/recherche.</a:t>
            </a:r>
          </a:p>
          <a:p>
            <a:pPr marL="285750" indent="-285750" algn="just">
              <a:lnSpc>
                <a:spcPct val="114000"/>
              </a:lnSpc>
              <a:spcAft>
                <a:spcPts val="500"/>
              </a:spcAft>
              <a:buFont typeface="Arial" panose="020B0604020202020204" pitchFamily="34" charset="0"/>
              <a:buChar char="•"/>
            </a:pPr>
            <a:r>
              <a:rPr lang="fr-FR" b="1" dirty="0">
                <a:latin typeface="Gandhi Sans" panose="02000000000000000000" pitchFamily="50" charset="0"/>
              </a:rPr>
              <a:t>Mobilisez votre réseau pour établir des contacts : </a:t>
            </a:r>
            <a:r>
              <a:rPr lang="fr-FR" dirty="0">
                <a:latin typeface="Gandhi Sans" panose="02000000000000000000" pitchFamily="50" charset="0"/>
              </a:rPr>
              <a:t>LinkedIn, association de doctorant(e)s, membre d’un laboratoire universitaire, plateforme 1000 Doctorants.</a:t>
            </a:r>
          </a:p>
          <a:p>
            <a:pPr marL="285750" indent="-285750" algn="just">
              <a:lnSpc>
                <a:spcPct val="114000"/>
              </a:lnSpc>
              <a:spcAft>
                <a:spcPts val="500"/>
              </a:spcAft>
              <a:buFont typeface="Arial" panose="020B0604020202020204" pitchFamily="34" charset="0"/>
              <a:buChar char="•"/>
            </a:pPr>
            <a:r>
              <a:rPr lang="fr-FR" b="1" dirty="0">
                <a:latin typeface="Gandhi Sans" panose="02000000000000000000" pitchFamily="50" charset="0"/>
              </a:rPr>
              <a:t>Préparez les ressources adéquates : </a:t>
            </a:r>
            <a:r>
              <a:rPr lang="fr-FR" dirty="0">
                <a:latin typeface="Gandhi Sans" panose="02000000000000000000" pitchFamily="50" charset="0"/>
              </a:rPr>
              <a:t>CV, synthèse de votre projet de recherche, résumé de vos travaux précédents.</a:t>
            </a:r>
          </a:p>
        </p:txBody>
      </p:sp>
      <p:sp>
        <p:nvSpPr>
          <p:cNvPr id="12" name="Rectangle 11">
            <a:extLst>
              <a:ext uri="{FF2B5EF4-FFF2-40B4-BE49-F238E27FC236}">
                <a16:creationId xmlns:a16="http://schemas.microsoft.com/office/drawing/2014/main" id="{20E8B6E3-A74D-4692-A063-972D0E34E213}"/>
              </a:ext>
            </a:extLst>
          </p:cNvPr>
          <p:cNvSpPr/>
          <p:nvPr/>
        </p:nvSpPr>
        <p:spPr>
          <a:xfrm>
            <a:off x="9292724" y="303122"/>
            <a:ext cx="2635015" cy="15188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42472D3A-D797-46DB-B7A1-ABC739DFE8B2}"/>
              </a:ext>
            </a:extLst>
          </p:cNvPr>
          <p:cNvSpPr/>
          <p:nvPr/>
        </p:nvSpPr>
        <p:spPr>
          <a:xfrm>
            <a:off x="9041617" y="77130"/>
            <a:ext cx="523220" cy="523220"/>
          </a:xfrm>
          <a:prstGeom prst="ellipse">
            <a:avLst/>
          </a:prstGeom>
          <a:solidFill>
            <a:srgbClr val="E30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Graphique 21" descr="Crayon">
            <a:extLst>
              <a:ext uri="{FF2B5EF4-FFF2-40B4-BE49-F238E27FC236}">
                <a16:creationId xmlns:a16="http://schemas.microsoft.com/office/drawing/2014/main" id="{B348D75D-1296-47A5-929C-D59EB19825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6147" y="151660"/>
            <a:ext cx="374160" cy="374160"/>
          </a:xfrm>
          <a:prstGeom prst="rect">
            <a:avLst/>
          </a:prstGeom>
        </p:spPr>
      </p:pic>
      <p:sp>
        <p:nvSpPr>
          <p:cNvPr id="23" name="ZoneTexte 22">
            <a:extLst>
              <a:ext uri="{FF2B5EF4-FFF2-40B4-BE49-F238E27FC236}">
                <a16:creationId xmlns:a16="http://schemas.microsoft.com/office/drawing/2014/main" id="{8FDA4052-AC42-46D7-908F-3AB849388B6A}"/>
              </a:ext>
            </a:extLst>
          </p:cNvPr>
          <p:cNvSpPr txBox="1"/>
          <p:nvPr/>
        </p:nvSpPr>
        <p:spPr>
          <a:xfrm>
            <a:off x="9620739" y="435225"/>
            <a:ext cx="1908175" cy="338554"/>
          </a:xfrm>
          <a:prstGeom prst="rect">
            <a:avLst/>
          </a:prstGeom>
          <a:noFill/>
        </p:spPr>
        <p:txBody>
          <a:bodyPr wrap="square">
            <a:spAutoFit/>
          </a:bodyPr>
          <a:lstStyle/>
          <a:p>
            <a:r>
              <a:rPr lang="fr-FR" sz="1600" dirty="0">
                <a:solidFill>
                  <a:srgbClr val="E3014C"/>
                </a:solidFill>
                <a:latin typeface="Gandhi Sans" panose="02000000000000000000" pitchFamily="50" charset="0"/>
              </a:rPr>
              <a:t>Conseil 1000 Docs</a:t>
            </a:r>
          </a:p>
        </p:txBody>
      </p:sp>
      <p:sp>
        <p:nvSpPr>
          <p:cNvPr id="24" name="ZoneTexte 23">
            <a:extLst>
              <a:ext uri="{FF2B5EF4-FFF2-40B4-BE49-F238E27FC236}">
                <a16:creationId xmlns:a16="http://schemas.microsoft.com/office/drawing/2014/main" id="{4E5F8C95-1CAE-4DB7-B12B-04748212377F}"/>
              </a:ext>
            </a:extLst>
          </p:cNvPr>
          <p:cNvSpPr txBox="1"/>
          <p:nvPr/>
        </p:nvSpPr>
        <p:spPr>
          <a:xfrm>
            <a:off x="9413349" y="765474"/>
            <a:ext cx="2514390" cy="954107"/>
          </a:xfrm>
          <a:prstGeom prst="rect">
            <a:avLst/>
          </a:prstGeom>
          <a:noFill/>
        </p:spPr>
        <p:txBody>
          <a:bodyPr wrap="square" rtlCol="0">
            <a:spAutoFit/>
          </a:bodyPr>
          <a:lstStyle/>
          <a:p>
            <a:r>
              <a:rPr lang="fr-FR" sz="1400" b="1" dirty="0">
                <a:solidFill>
                  <a:schemeClr val="tx1">
                    <a:lumMod val="85000"/>
                    <a:lumOff val="15000"/>
                  </a:schemeClr>
                </a:solidFill>
                <a:latin typeface="Gandhi Sans" panose="02000000000000000000" pitchFamily="50" charset="0"/>
              </a:rPr>
              <a:t>Renseignez-vous auprès d’ancien(ne)s doctorant(e)s </a:t>
            </a:r>
            <a:r>
              <a:rPr lang="fr-FR" sz="1400" dirty="0">
                <a:solidFill>
                  <a:schemeClr val="tx1">
                    <a:lumMod val="85000"/>
                    <a:lumOff val="15000"/>
                  </a:schemeClr>
                </a:solidFill>
                <a:latin typeface="Gandhi Sans" panose="02000000000000000000" pitchFamily="50" charset="0"/>
              </a:rPr>
              <a:t>Cifre de votre école, de votre labo ou de votre entourage.</a:t>
            </a:r>
          </a:p>
        </p:txBody>
      </p:sp>
    </p:spTree>
    <p:extLst>
      <p:ext uri="{BB962C8B-B14F-4D97-AF65-F5344CB8AC3E}">
        <p14:creationId xmlns:p14="http://schemas.microsoft.com/office/powerpoint/2010/main" val="419698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DD2CB6-A0A5-4227-9132-4A253339ABC9}"/>
              </a:ext>
            </a:extLst>
          </p:cNvPr>
          <p:cNvSpPr/>
          <p:nvPr/>
        </p:nvSpPr>
        <p:spPr>
          <a:xfrm>
            <a:off x="8618198" y="2482580"/>
            <a:ext cx="2255192" cy="19837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72C2139-32FD-4447-9689-A0A278917E07}"/>
              </a:ext>
            </a:extLst>
          </p:cNvPr>
          <p:cNvSpPr/>
          <p:nvPr/>
        </p:nvSpPr>
        <p:spPr>
          <a:xfrm>
            <a:off x="7746308" y="6460816"/>
            <a:ext cx="4558236" cy="523220"/>
          </a:xfrm>
          <a:prstGeom prst="rect">
            <a:avLst/>
          </a:prstGeom>
        </p:spPr>
        <p:txBody>
          <a:bodyPr wrap="none">
            <a:spAutoFit/>
          </a:bodyPr>
          <a:lstStyle/>
          <a:p>
            <a:pPr algn="r"/>
            <a:r>
              <a:rPr lang="fr-FR" sz="2800" b="1" cap="all" dirty="0">
                <a:solidFill>
                  <a:schemeClr val="bg1"/>
                </a:solidFill>
                <a:latin typeface="Grotesque" panose="020B0504020202020204" pitchFamily="34" charset="0"/>
              </a:rPr>
              <a:t>Laboratoire LOUPE</a:t>
            </a:r>
          </a:p>
        </p:txBody>
      </p:sp>
      <p:pic>
        <p:nvPicPr>
          <p:cNvPr id="3" name="Image 2" descr="Une image contenant roue&#10;&#10;Description générée automatiquement">
            <a:extLst>
              <a:ext uri="{FF2B5EF4-FFF2-40B4-BE49-F238E27FC236}">
                <a16:creationId xmlns:a16="http://schemas.microsoft.com/office/drawing/2014/main" id="{6787D348-90AD-40A4-8600-5C84A7EF1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773" y="443907"/>
            <a:ext cx="1428750" cy="1428750"/>
          </a:xfrm>
          <a:prstGeom prst="rect">
            <a:avLst/>
          </a:prstGeom>
        </p:spPr>
      </p:pic>
      <p:sp>
        <p:nvSpPr>
          <p:cNvPr id="17" name="Rectangle 16">
            <a:extLst>
              <a:ext uri="{FF2B5EF4-FFF2-40B4-BE49-F238E27FC236}">
                <a16:creationId xmlns:a16="http://schemas.microsoft.com/office/drawing/2014/main" id="{84EFF33C-27D9-402E-B312-8E10979A2A55}"/>
              </a:ext>
            </a:extLst>
          </p:cNvPr>
          <p:cNvSpPr/>
          <p:nvPr/>
        </p:nvSpPr>
        <p:spPr>
          <a:xfrm>
            <a:off x="771477" y="1443547"/>
            <a:ext cx="5324523" cy="1368773"/>
          </a:xfrm>
          <a:prstGeom prst="rect">
            <a:avLst/>
          </a:prstGeom>
        </p:spPr>
        <p:txBody>
          <a:bodyPr wrap="square">
            <a:spAutoFit/>
          </a:bodyPr>
          <a:lstStyle/>
          <a:p>
            <a:pPr>
              <a:lnSpc>
                <a:spcPct val="114000"/>
              </a:lnSpc>
            </a:pPr>
            <a:r>
              <a:rPr lang="fr-FR" sz="2000" b="1" dirty="0">
                <a:latin typeface="Gandhi Sans" panose="02000000000000000000" pitchFamily="50" charset="0"/>
              </a:rPr>
              <a:t>Formation</a:t>
            </a:r>
          </a:p>
          <a:p>
            <a:pPr marL="285744" indent="-285744">
              <a:lnSpc>
                <a:spcPct val="114000"/>
              </a:lnSpc>
              <a:buFont typeface="Arial" panose="020B0604020202020204" pitchFamily="34" charset="0"/>
              <a:buChar char="•"/>
            </a:pPr>
            <a:r>
              <a:rPr lang="fr-FR" dirty="0">
                <a:latin typeface="Gandhi Sans" panose="02000000000000000000" pitchFamily="50" charset="0"/>
              </a:rPr>
              <a:t>Post-master, intitulé, année, université.</a:t>
            </a:r>
          </a:p>
          <a:p>
            <a:pPr marL="285744" indent="-285744">
              <a:lnSpc>
                <a:spcPct val="114000"/>
              </a:lnSpc>
              <a:buFont typeface="Arial" panose="020B0604020202020204" pitchFamily="34" charset="0"/>
              <a:buChar char="•"/>
            </a:pPr>
            <a:r>
              <a:rPr lang="fr-FR" dirty="0">
                <a:latin typeface="Gandhi Sans" panose="02000000000000000000" pitchFamily="50" charset="0"/>
              </a:rPr>
              <a:t>Master, intitulé, année, université.</a:t>
            </a:r>
          </a:p>
          <a:p>
            <a:pPr marL="285744" indent="-285744">
              <a:lnSpc>
                <a:spcPct val="114000"/>
              </a:lnSpc>
              <a:buFont typeface="Arial" panose="020B0604020202020204" pitchFamily="34" charset="0"/>
              <a:buChar char="•"/>
            </a:pPr>
            <a:r>
              <a:rPr lang="fr-FR" dirty="0">
                <a:latin typeface="Gandhi Sans" panose="02000000000000000000" pitchFamily="50" charset="0"/>
              </a:rPr>
              <a:t>Licence, intitulé, année, université.</a:t>
            </a:r>
          </a:p>
        </p:txBody>
      </p:sp>
      <p:sp>
        <p:nvSpPr>
          <p:cNvPr id="19" name="ZoneTexte 18">
            <a:extLst>
              <a:ext uri="{FF2B5EF4-FFF2-40B4-BE49-F238E27FC236}">
                <a16:creationId xmlns:a16="http://schemas.microsoft.com/office/drawing/2014/main" id="{0FEF88B3-E71F-438B-BB5D-7F3A72B0FB80}"/>
              </a:ext>
            </a:extLst>
          </p:cNvPr>
          <p:cNvSpPr txBox="1"/>
          <p:nvPr/>
        </p:nvSpPr>
        <p:spPr>
          <a:xfrm>
            <a:off x="771477" y="463170"/>
            <a:ext cx="6217920" cy="548868"/>
          </a:xfrm>
          <a:prstGeom prst="rect">
            <a:avLst/>
          </a:prstGeom>
          <a:noFill/>
        </p:spPr>
        <p:txBody>
          <a:bodyPr wrap="square">
            <a:spAutoFit/>
          </a:bodyPr>
          <a:lstStyle/>
          <a:p>
            <a:pPr>
              <a:lnSpc>
                <a:spcPct val="114000"/>
              </a:lnSpc>
            </a:pPr>
            <a:r>
              <a:rPr lang="fr-FR" sz="2800" b="1" dirty="0">
                <a:latin typeface="Gandhi Sans" panose="02000000000000000000" pitchFamily="50" charset="0"/>
              </a:rPr>
              <a:t>Mon parcours</a:t>
            </a:r>
          </a:p>
        </p:txBody>
      </p:sp>
      <p:sp>
        <p:nvSpPr>
          <p:cNvPr id="20" name="Rectangle 19">
            <a:extLst>
              <a:ext uri="{FF2B5EF4-FFF2-40B4-BE49-F238E27FC236}">
                <a16:creationId xmlns:a16="http://schemas.microsoft.com/office/drawing/2014/main" id="{E0CFC72C-BC00-476A-B6F8-E5BFEBA1CAF7}"/>
              </a:ext>
            </a:extLst>
          </p:cNvPr>
          <p:cNvSpPr/>
          <p:nvPr/>
        </p:nvSpPr>
        <p:spPr>
          <a:xfrm>
            <a:off x="771477" y="3097585"/>
            <a:ext cx="4753023" cy="1368773"/>
          </a:xfrm>
          <a:prstGeom prst="rect">
            <a:avLst/>
          </a:prstGeom>
        </p:spPr>
        <p:txBody>
          <a:bodyPr wrap="square">
            <a:spAutoFit/>
          </a:bodyPr>
          <a:lstStyle/>
          <a:p>
            <a:pPr>
              <a:lnSpc>
                <a:spcPct val="114000"/>
              </a:lnSpc>
            </a:pPr>
            <a:r>
              <a:rPr lang="fr-FR" sz="2000" b="1" dirty="0">
                <a:latin typeface="Gandhi Sans" panose="02000000000000000000" pitchFamily="50" charset="0"/>
              </a:rPr>
              <a:t>Travaux</a:t>
            </a:r>
          </a:p>
          <a:p>
            <a:pPr marL="285744" indent="-285744">
              <a:lnSpc>
                <a:spcPct val="114000"/>
              </a:lnSpc>
              <a:buFont typeface="Arial" panose="020B0604020202020204" pitchFamily="34" charset="0"/>
              <a:buChar char="•"/>
            </a:pPr>
            <a:r>
              <a:rPr lang="fr-FR" dirty="0">
                <a:latin typeface="Gandhi Sans" panose="02000000000000000000" pitchFamily="50" charset="0"/>
              </a:rPr>
              <a:t>Projet de fin d’études</a:t>
            </a:r>
          </a:p>
          <a:p>
            <a:pPr marL="285744" indent="-285744">
              <a:lnSpc>
                <a:spcPct val="114000"/>
              </a:lnSpc>
              <a:buFont typeface="Arial" panose="020B0604020202020204" pitchFamily="34" charset="0"/>
              <a:buChar char="•"/>
            </a:pPr>
            <a:r>
              <a:rPr lang="fr-FR" dirty="0">
                <a:latin typeface="Gandhi Sans" panose="02000000000000000000" pitchFamily="50" charset="0"/>
              </a:rPr>
              <a:t>Mémoire de M2</a:t>
            </a:r>
          </a:p>
          <a:p>
            <a:pPr marL="285744" indent="-285744">
              <a:lnSpc>
                <a:spcPct val="114000"/>
              </a:lnSpc>
              <a:buFont typeface="Arial" panose="020B0604020202020204" pitchFamily="34" charset="0"/>
              <a:buChar char="•"/>
            </a:pPr>
            <a:r>
              <a:rPr lang="fr-FR" dirty="0">
                <a:latin typeface="Gandhi Sans" panose="02000000000000000000" pitchFamily="50" charset="0"/>
              </a:rPr>
              <a:t>Travaux de recherche divers</a:t>
            </a:r>
          </a:p>
        </p:txBody>
      </p:sp>
      <p:sp>
        <p:nvSpPr>
          <p:cNvPr id="21" name="Rectangle 20">
            <a:extLst>
              <a:ext uri="{FF2B5EF4-FFF2-40B4-BE49-F238E27FC236}">
                <a16:creationId xmlns:a16="http://schemas.microsoft.com/office/drawing/2014/main" id="{A079AF5D-07DC-4D3E-B08B-F834ADF10758}"/>
              </a:ext>
            </a:extLst>
          </p:cNvPr>
          <p:cNvSpPr/>
          <p:nvPr/>
        </p:nvSpPr>
        <p:spPr>
          <a:xfrm>
            <a:off x="771477" y="4751623"/>
            <a:ext cx="5591223" cy="1368773"/>
          </a:xfrm>
          <a:prstGeom prst="rect">
            <a:avLst/>
          </a:prstGeom>
        </p:spPr>
        <p:txBody>
          <a:bodyPr wrap="square">
            <a:spAutoFit/>
          </a:bodyPr>
          <a:lstStyle/>
          <a:p>
            <a:pPr>
              <a:lnSpc>
                <a:spcPct val="114000"/>
              </a:lnSpc>
            </a:pPr>
            <a:r>
              <a:rPr lang="fr-FR" sz="2000" b="1" dirty="0">
                <a:latin typeface="Gandhi Sans" panose="02000000000000000000" pitchFamily="50" charset="0"/>
              </a:rPr>
              <a:t>Interventions, participations / Expériences</a:t>
            </a:r>
          </a:p>
          <a:p>
            <a:pPr marL="285750" indent="-285750">
              <a:lnSpc>
                <a:spcPct val="114000"/>
              </a:lnSpc>
              <a:buFont typeface="Arial" panose="020B0604020202020204" pitchFamily="34" charset="0"/>
              <a:buChar char="•"/>
            </a:pPr>
            <a:r>
              <a:rPr lang="fr-FR" dirty="0">
                <a:latin typeface="Gandhi Sans" panose="02000000000000000000" pitchFamily="50" charset="0"/>
              </a:rPr>
              <a:t>Chargé(e) de projet, contractuel(le).</a:t>
            </a:r>
          </a:p>
          <a:p>
            <a:pPr marL="285744" indent="-285744">
              <a:lnSpc>
                <a:spcPct val="114000"/>
              </a:lnSpc>
              <a:buFont typeface="Arial" panose="020B0604020202020204" pitchFamily="34" charset="0"/>
              <a:buChar char="•"/>
            </a:pPr>
            <a:r>
              <a:rPr lang="fr-FR" dirty="0">
                <a:latin typeface="Gandhi Sans" panose="02000000000000000000" pitchFamily="50" charset="0"/>
              </a:rPr>
              <a:t>Chargé(e) de mission, stage.</a:t>
            </a:r>
          </a:p>
          <a:p>
            <a:pPr marL="285744" indent="-285744">
              <a:lnSpc>
                <a:spcPct val="114000"/>
              </a:lnSpc>
              <a:buFont typeface="Arial" panose="020B0604020202020204" pitchFamily="34" charset="0"/>
              <a:buChar char="•"/>
            </a:pPr>
            <a:r>
              <a:rPr lang="fr-FR" dirty="0">
                <a:latin typeface="Gandhi Sans" panose="02000000000000000000" pitchFamily="50" charset="0"/>
              </a:rPr>
              <a:t>Bénévolat.</a:t>
            </a:r>
          </a:p>
        </p:txBody>
      </p:sp>
      <p:sp>
        <p:nvSpPr>
          <p:cNvPr id="8" name="Ellipse 7">
            <a:extLst>
              <a:ext uri="{FF2B5EF4-FFF2-40B4-BE49-F238E27FC236}">
                <a16:creationId xmlns:a16="http://schemas.microsoft.com/office/drawing/2014/main" id="{306512FE-B9C2-43E7-8ECB-78F1810CDD76}"/>
              </a:ext>
            </a:extLst>
          </p:cNvPr>
          <p:cNvSpPr/>
          <p:nvPr/>
        </p:nvSpPr>
        <p:spPr>
          <a:xfrm>
            <a:off x="8367090" y="2256588"/>
            <a:ext cx="523220" cy="523220"/>
          </a:xfrm>
          <a:prstGeom prst="ellipse">
            <a:avLst/>
          </a:prstGeom>
          <a:solidFill>
            <a:srgbClr val="E30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Crayon">
            <a:extLst>
              <a:ext uri="{FF2B5EF4-FFF2-40B4-BE49-F238E27FC236}">
                <a16:creationId xmlns:a16="http://schemas.microsoft.com/office/drawing/2014/main" id="{330D25F1-60B4-40DB-BB32-815D5E75DE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41620" y="2331118"/>
            <a:ext cx="374160" cy="374160"/>
          </a:xfrm>
          <a:prstGeom prst="rect">
            <a:avLst/>
          </a:prstGeom>
        </p:spPr>
      </p:pic>
      <p:sp>
        <p:nvSpPr>
          <p:cNvPr id="18" name="ZoneTexte 17">
            <a:extLst>
              <a:ext uri="{FF2B5EF4-FFF2-40B4-BE49-F238E27FC236}">
                <a16:creationId xmlns:a16="http://schemas.microsoft.com/office/drawing/2014/main" id="{06E7D4A0-42CA-4823-A555-4BF8E2DC030E}"/>
              </a:ext>
            </a:extLst>
          </p:cNvPr>
          <p:cNvSpPr txBox="1"/>
          <p:nvPr/>
        </p:nvSpPr>
        <p:spPr>
          <a:xfrm>
            <a:off x="8946212" y="2614683"/>
            <a:ext cx="1908175" cy="338554"/>
          </a:xfrm>
          <a:prstGeom prst="rect">
            <a:avLst/>
          </a:prstGeom>
          <a:noFill/>
        </p:spPr>
        <p:txBody>
          <a:bodyPr wrap="square">
            <a:spAutoFit/>
          </a:bodyPr>
          <a:lstStyle/>
          <a:p>
            <a:r>
              <a:rPr lang="fr-FR" sz="1600" dirty="0">
                <a:solidFill>
                  <a:srgbClr val="E3014C"/>
                </a:solidFill>
                <a:latin typeface="Gandhi Sans" panose="02000000000000000000" pitchFamily="50" charset="0"/>
              </a:rPr>
              <a:t>Conseil 1000 Docs</a:t>
            </a:r>
          </a:p>
        </p:txBody>
      </p:sp>
      <p:sp>
        <p:nvSpPr>
          <p:cNvPr id="11" name="ZoneTexte 10">
            <a:extLst>
              <a:ext uri="{FF2B5EF4-FFF2-40B4-BE49-F238E27FC236}">
                <a16:creationId xmlns:a16="http://schemas.microsoft.com/office/drawing/2014/main" id="{CAB1C4A1-20F9-41A6-8623-4BDFCDC4A0A0}"/>
              </a:ext>
            </a:extLst>
          </p:cNvPr>
          <p:cNvSpPr txBox="1"/>
          <p:nvPr/>
        </p:nvSpPr>
        <p:spPr>
          <a:xfrm>
            <a:off x="8789622" y="2944932"/>
            <a:ext cx="2045668" cy="1384995"/>
          </a:xfrm>
          <a:prstGeom prst="rect">
            <a:avLst/>
          </a:prstGeom>
          <a:noFill/>
        </p:spPr>
        <p:txBody>
          <a:bodyPr wrap="square" rtlCol="0">
            <a:spAutoFit/>
          </a:bodyPr>
          <a:lstStyle/>
          <a:p>
            <a:r>
              <a:rPr lang="fr-FR" sz="1400" dirty="0">
                <a:solidFill>
                  <a:schemeClr val="tx1">
                    <a:lumMod val="85000"/>
                    <a:lumOff val="15000"/>
                  </a:schemeClr>
                </a:solidFill>
                <a:latin typeface="Gandhi Sans" panose="02000000000000000000" pitchFamily="50" charset="0"/>
              </a:rPr>
              <a:t>Mettez en valeurs </a:t>
            </a:r>
            <a:r>
              <a:rPr lang="fr-FR" sz="1400" b="1" dirty="0">
                <a:solidFill>
                  <a:schemeClr val="tx1">
                    <a:lumMod val="85000"/>
                    <a:lumOff val="15000"/>
                  </a:schemeClr>
                </a:solidFill>
                <a:latin typeface="Gandhi Sans" panose="02000000000000000000" pitchFamily="50" charset="0"/>
              </a:rPr>
              <a:t>vos expériences en lien avec le monde la recherche</a:t>
            </a:r>
            <a:r>
              <a:rPr lang="fr-FR" sz="1400" dirty="0">
                <a:solidFill>
                  <a:schemeClr val="tx1">
                    <a:lumMod val="85000"/>
                    <a:lumOff val="15000"/>
                  </a:schemeClr>
                </a:solidFill>
                <a:latin typeface="Gandhi Sans" panose="02000000000000000000" pitchFamily="50" charset="0"/>
              </a:rPr>
              <a:t>, des collectivités, des associations ou de l’entreprise.</a:t>
            </a:r>
          </a:p>
        </p:txBody>
      </p:sp>
    </p:spTree>
    <p:extLst>
      <p:ext uri="{BB962C8B-B14F-4D97-AF65-F5344CB8AC3E}">
        <p14:creationId xmlns:p14="http://schemas.microsoft.com/office/powerpoint/2010/main" val="8920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DA04D3-6B76-427A-B151-1A71C59A2D04}"/>
              </a:ext>
            </a:extLst>
          </p:cNvPr>
          <p:cNvSpPr/>
          <p:nvPr/>
        </p:nvSpPr>
        <p:spPr>
          <a:xfrm>
            <a:off x="9601846" y="1480588"/>
            <a:ext cx="2271286" cy="868718"/>
          </a:xfrm>
          <a:prstGeom prst="rect">
            <a:avLst/>
          </a:prstGeom>
          <a:solidFill>
            <a:schemeClr val="bg1"/>
          </a:solidFill>
          <a:ln>
            <a:noFill/>
          </a:ln>
          <a:effectLst>
            <a:outerShdw blurRad="127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72C2139-32FD-4447-9689-A0A278917E07}"/>
              </a:ext>
            </a:extLst>
          </p:cNvPr>
          <p:cNvSpPr/>
          <p:nvPr/>
        </p:nvSpPr>
        <p:spPr>
          <a:xfrm>
            <a:off x="7746308" y="6460816"/>
            <a:ext cx="4558236" cy="523220"/>
          </a:xfrm>
          <a:prstGeom prst="rect">
            <a:avLst/>
          </a:prstGeom>
        </p:spPr>
        <p:txBody>
          <a:bodyPr wrap="none">
            <a:spAutoFit/>
          </a:bodyPr>
          <a:lstStyle/>
          <a:p>
            <a:pPr algn="r"/>
            <a:r>
              <a:rPr lang="fr-FR" sz="2800" b="1" cap="all" dirty="0">
                <a:solidFill>
                  <a:schemeClr val="bg1"/>
                </a:solidFill>
                <a:latin typeface="Grotesque" panose="020B0504020202020204" pitchFamily="34" charset="0"/>
              </a:rPr>
              <a:t>Laboratoire LOUPE</a:t>
            </a:r>
          </a:p>
        </p:txBody>
      </p:sp>
      <p:sp>
        <p:nvSpPr>
          <p:cNvPr id="17" name="Rectangle 16">
            <a:extLst>
              <a:ext uri="{FF2B5EF4-FFF2-40B4-BE49-F238E27FC236}">
                <a16:creationId xmlns:a16="http://schemas.microsoft.com/office/drawing/2014/main" id="{84EFF33C-27D9-402E-B312-8E10979A2A55}"/>
              </a:ext>
            </a:extLst>
          </p:cNvPr>
          <p:cNvSpPr/>
          <p:nvPr/>
        </p:nvSpPr>
        <p:spPr>
          <a:xfrm>
            <a:off x="771476" y="1513675"/>
            <a:ext cx="8358455" cy="1052981"/>
          </a:xfrm>
          <a:prstGeom prst="rect">
            <a:avLst/>
          </a:prstGeom>
        </p:spPr>
        <p:txBody>
          <a:bodyPr wrap="square">
            <a:spAutoFit/>
          </a:bodyPr>
          <a:lstStyle/>
          <a:p>
            <a:pPr algn="just">
              <a:lnSpc>
                <a:spcPct val="114000"/>
              </a:lnSpc>
            </a:pPr>
            <a:r>
              <a:rPr lang="fr-FR" sz="2000" b="1" dirty="0">
                <a:latin typeface="Gandhi Sans" panose="02000000000000000000" pitchFamily="50" charset="0"/>
              </a:rPr>
              <a:t>Une thèse en entreprise ou en collectivité</a:t>
            </a:r>
          </a:p>
          <a:p>
            <a:pPr algn="just">
              <a:lnSpc>
                <a:spcPct val="114000"/>
              </a:lnSpc>
            </a:pPr>
            <a:r>
              <a:rPr lang="fr-FR" dirty="0">
                <a:latin typeface="Gandhi Sans" panose="02000000000000000000" pitchFamily="50" charset="0"/>
              </a:rPr>
              <a:t>La Cifre permet à une structure d’accueillir un ou une doctorante en thèse durant trois ans afin de travailler sur un sujet co-construit par les partenaires.</a:t>
            </a:r>
          </a:p>
        </p:txBody>
      </p:sp>
      <p:sp>
        <p:nvSpPr>
          <p:cNvPr id="19" name="ZoneTexte 18">
            <a:extLst>
              <a:ext uri="{FF2B5EF4-FFF2-40B4-BE49-F238E27FC236}">
                <a16:creationId xmlns:a16="http://schemas.microsoft.com/office/drawing/2014/main" id="{0FEF88B3-E71F-438B-BB5D-7F3A72B0FB80}"/>
              </a:ext>
            </a:extLst>
          </p:cNvPr>
          <p:cNvSpPr txBox="1"/>
          <p:nvPr/>
        </p:nvSpPr>
        <p:spPr>
          <a:xfrm>
            <a:off x="771477" y="609414"/>
            <a:ext cx="6217920" cy="548868"/>
          </a:xfrm>
          <a:prstGeom prst="rect">
            <a:avLst/>
          </a:prstGeom>
          <a:noFill/>
        </p:spPr>
        <p:txBody>
          <a:bodyPr wrap="square">
            <a:spAutoFit/>
          </a:bodyPr>
          <a:lstStyle/>
          <a:p>
            <a:pPr>
              <a:lnSpc>
                <a:spcPct val="114000"/>
              </a:lnSpc>
            </a:pPr>
            <a:r>
              <a:rPr lang="fr-FR" sz="2800" b="1" dirty="0">
                <a:latin typeface="Gandhi Sans" panose="02000000000000000000" pitchFamily="50" charset="0"/>
              </a:rPr>
              <a:t>Le dispositif Cifre</a:t>
            </a:r>
          </a:p>
        </p:txBody>
      </p:sp>
      <p:sp>
        <p:nvSpPr>
          <p:cNvPr id="20" name="Rectangle 19">
            <a:extLst>
              <a:ext uri="{FF2B5EF4-FFF2-40B4-BE49-F238E27FC236}">
                <a16:creationId xmlns:a16="http://schemas.microsoft.com/office/drawing/2014/main" id="{E0CFC72C-BC00-476A-B6F8-E5BFEBA1CAF7}"/>
              </a:ext>
            </a:extLst>
          </p:cNvPr>
          <p:cNvSpPr/>
          <p:nvPr/>
        </p:nvSpPr>
        <p:spPr>
          <a:xfrm>
            <a:off x="771477" y="3002084"/>
            <a:ext cx="10649047" cy="1368773"/>
          </a:xfrm>
          <a:prstGeom prst="rect">
            <a:avLst/>
          </a:prstGeom>
        </p:spPr>
        <p:txBody>
          <a:bodyPr wrap="square">
            <a:spAutoFit/>
          </a:bodyPr>
          <a:lstStyle/>
          <a:p>
            <a:pPr algn="just">
              <a:lnSpc>
                <a:spcPct val="114000"/>
              </a:lnSpc>
            </a:pPr>
            <a:r>
              <a:rPr lang="fr-FR" sz="2000" b="1" dirty="0">
                <a:latin typeface="Gandhi Sans" panose="02000000000000000000" pitchFamily="50" charset="0"/>
              </a:rPr>
              <a:t>Une collaboration avec la recherche</a:t>
            </a:r>
          </a:p>
          <a:p>
            <a:pPr algn="just">
              <a:lnSpc>
                <a:spcPct val="114000"/>
              </a:lnSpc>
            </a:pPr>
            <a:r>
              <a:rPr lang="fr-FR" dirty="0">
                <a:latin typeface="Gandhi Sans" panose="02000000000000000000" pitchFamily="50" charset="0"/>
              </a:rPr>
              <a:t>La Cifre concerne également un laboratoire de recherche auquel le ou la doctorante est rattachée. Cela permet de renforcer les liens entre la structure et le secteur scientifique. D’autres partenaires (laboratoires, collectivités, associations, secteur privé) peuvent être associés à la démarche.</a:t>
            </a:r>
          </a:p>
        </p:txBody>
      </p:sp>
      <p:sp>
        <p:nvSpPr>
          <p:cNvPr id="21" name="Rectangle 20">
            <a:extLst>
              <a:ext uri="{FF2B5EF4-FFF2-40B4-BE49-F238E27FC236}">
                <a16:creationId xmlns:a16="http://schemas.microsoft.com/office/drawing/2014/main" id="{A079AF5D-07DC-4D3E-B08B-F834ADF10758}"/>
              </a:ext>
            </a:extLst>
          </p:cNvPr>
          <p:cNvSpPr/>
          <p:nvPr/>
        </p:nvSpPr>
        <p:spPr>
          <a:xfrm>
            <a:off x="771476" y="4806285"/>
            <a:ext cx="10649047" cy="1368773"/>
          </a:xfrm>
          <a:prstGeom prst="rect">
            <a:avLst/>
          </a:prstGeom>
        </p:spPr>
        <p:txBody>
          <a:bodyPr wrap="square">
            <a:spAutoFit/>
          </a:bodyPr>
          <a:lstStyle/>
          <a:p>
            <a:pPr algn="just">
              <a:lnSpc>
                <a:spcPct val="114000"/>
              </a:lnSpc>
            </a:pPr>
            <a:r>
              <a:rPr lang="fr-FR" sz="2000" b="1" dirty="0">
                <a:latin typeface="Gandhi Sans" panose="02000000000000000000" pitchFamily="50" charset="0"/>
              </a:rPr>
              <a:t>Un cofinancement par l’Etat</a:t>
            </a:r>
          </a:p>
          <a:p>
            <a:pPr algn="just">
              <a:lnSpc>
                <a:spcPct val="114000"/>
              </a:lnSpc>
            </a:pPr>
            <a:r>
              <a:rPr lang="fr-FR" dirty="0">
                <a:latin typeface="Gandhi Sans" panose="02000000000000000000" pitchFamily="50" charset="0"/>
              </a:rPr>
              <a:t>Le ou la doctorante est embauchée par la structure dans le cadre d’un contrat classique. Sa rémunération s’élève à 23 484€ bruts annuels (non-chargés) par an. L’Etat verse chaque année une subvention de 14 000 € à la structure.</a:t>
            </a:r>
          </a:p>
        </p:txBody>
      </p:sp>
      <p:pic>
        <p:nvPicPr>
          <p:cNvPr id="4" name="Image 3">
            <a:hlinkClick r:id="rId2"/>
            <a:extLst>
              <a:ext uri="{FF2B5EF4-FFF2-40B4-BE49-F238E27FC236}">
                <a16:creationId xmlns:a16="http://schemas.microsoft.com/office/drawing/2014/main" id="{BF3D076B-063D-42C6-94CA-1389FC547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916" y="1606985"/>
            <a:ext cx="1852330" cy="617443"/>
          </a:xfrm>
          <a:prstGeom prst="rect">
            <a:avLst/>
          </a:prstGeom>
        </p:spPr>
      </p:pic>
      <p:pic>
        <p:nvPicPr>
          <p:cNvPr id="6" name="Image 5" descr="Une image contenant dessin, alimentation&#10;&#10;Description générée automatiquement">
            <a:hlinkClick r:id="rId2"/>
            <a:extLst>
              <a:ext uri="{FF2B5EF4-FFF2-40B4-BE49-F238E27FC236}">
                <a16:creationId xmlns:a16="http://schemas.microsoft.com/office/drawing/2014/main" id="{C60201CE-C63C-429F-A1DB-AEB783B7D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2687" y="297965"/>
            <a:ext cx="1592788" cy="1112282"/>
          </a:xfrm>
          <a:prstGeom prst="rect">
            <a:avLst/>
          </a:prstGeom>
        </p:spPr>
      </p:pic>
    </p:spTree>
    <p:extLst>
      <p:ext uri="{BB962C8B-B14F-4D97-AF65-F5344CB8AC3E}">
        <p14:creationId xmlns:p14="http://schemas.microsoft.com/office/powerpoint/2010/main" val="387112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ED4595EA-D5C5-44E8-9492-911D15DDC787}"/>
              </a:ext>
            </a:extLst>
          </p:cNvPr>
          <p:cNvSpPr/>
          <p:nvPr/>
        </p:nvSpPr>
        <p:spPr>
          <a:xfrm>
            <a:off x="97363" y="1317253"/>
            <a:ext cx="11997273" cy="4994843"/>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47F4823C-0E66-46A9-BCD0-7C92DFDDB35D}"/>
              </a:ext>
            </a:extLst>
          </p:cNvPr>
          <p:cNvSpPr/>
          <p:nvPr/>
        </p:nvSpPr>
        <p:spPr>
          <a:xfrm>
            <a:off x="9465986" y="325509"/>
            <a:ext cx="2277097" cy="99559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a:extLst>
              <a:ext uri="{FF2B5EF4-FFF2-40B4-BE49-F238E27FC236}">
                <a16:creationId xmlns:a16="http://schemas.microsoft.com/office/drawing/2014/main" id="{B68E07DA-B76E-4D6C-9685-B2C0B8EF9FE1}"/>
              </a:ext>
            </a:extLst>
          </p:cNvPr>
          <p:cNvSpPr/>
          <p:nvPr/>
        </p:nvSpPr>
        <p:spPr>
          <a:xfrm>
            <a:off x="200025" y="2870797"/>
            <a:ext cx="7199034" cy="1746883"/>
          </a:xfrm>
          <a:prstGeom prst="rect">
            <a:avLst/>
          </a:prstGeom>
          <a:no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72C2139-32FD-4447-9689-A0A278917E07}"/>
              </a:ext>
            </a:extLst>
          </p:cNvPr>
          <p:cNvSpPr/>
          <p:nvPr/>
        </p:nvSpPr>
        <p:spPr>
          <a:xfrm>
            <a:off x="7746308" y="6460816"/>
            <a:ext cx="4558236" cy="523220"/>
          </a:xfrm>
          <a:prstGeom prst="rect">
            <a:avLst/>
          </a:prstGeom>
        </p:spPr>
        <p:txBody>
          <a:bodyPr wrap="none">
            <a:spAutoFit/>
          </a:bodyPr>
          <a:lstStyle/>
          <a:p>
            <a:pPr algn="r"/>
            <a:r>
              <a:rPr lang="fr-FR" sz="2800" b="1" cap="all" dirty="0">
                <a:solidFill>
                  <a:schemeClr val="bg1"/>
                </a:solidFill>
                <a:latin typeface="Grotesque" panose="020B0504020202020204" pitchFamily="34" charset="0"/>
              </a:rPr>
              <a:t>Laboratoire LOUPE</a:t>
            </a:r>
          </a:p>
        </p:txBody>
      </p:sp>
      <p:sp>
        <p:nvSpPr>
          <p:cNvPr id="19" name="ZoneTexte 18">
            <a:extLst>
              <a:ext uri="{FF2B5EF4-FFF2-40B4-BE49-F238E27FC236}">
                <a16:creationId xmlns:a16="http://schemas.microsoft.com/office/drawing/2014/main" id="{0FEF88B3-E71F-438B-BB5D-7F3A72B0FB80}"/>
              </a:ext>
            </a:extLst>
          </p:cNvPr>
          <p:cNvSpPr txBox="1"/>
          <p:nvPr/>
        </p:nvSpPr>
        <p:spPr>
          <a:xfrm>
            <a:off x="771476" y="609414"/>
            <a:ext cx="7338853" cy="548868"/>
          </a:xfrm>
          <a:prstGeom prst="rect">
            <a:avLst/>
          </a:prstGeom>
          <a:noFill/>
        </p:spPr>
        <p:txBody>
          <a:bodyPr wrap="square">
            <a:spAutoFit/>
          </a:bodyPr>
          <a:lstStyle/>
          <a:p>
            <a:pPr>
              <a:lnSpc>
                <a:spcPct val="114000"/>
              </a:lnSpc>
            </a:pPr>
            <a:r>
              <a:rPr lang="fr-FR" sz="2800" b="1" dirty="0">
                <a:latin typeface="Gandhi Sans" panose="02000000000000000000" pitchFamily="50" charset="0"/>
              </a:rPr>
              <a:t>Zoom sur le financement de la thèse Cifre</a:t>
            </a:r>
          </a:p>
        </p:txBody>
      </p:sp>
      <p:sp>
        <p:nvSpPr>
          <p:cNvPr id="18" name="ZoneTexte 17">
            <a:extLst>
              <a:ext uri="{FF2B5EF4-FFF2-40B4-BE49-F238E27FC236}">
                <a16:creationId xmlns:a16="http://schemas.microsoft.com/office/drawing/2014/main" id="{BB439B1D-2F84-4325-A0F7-AB8C4472D95C}"/>
              </a:ext>
            </a:extLst>
          </p:cNvPr>
          <p:cNvSpPr txBox="1"/>
          <p:nvPr/>
        </p:nvSpPr>
        <p:spPr>
          <a:xfrm>
            <a:off x="4440902" y="5610901"/>
            <a:ext cx="2763078" cy="369332"/>
          </a:xfrm>
          <a:prstGeom prst="rect">
            <a:avLst/>
          </a:prstGeom>
          <a:solidFill>
            <a:schemeClr val="accent2">
              <a:lumMod val="60000"/>
              <a:lumOff val="40000"/>
            </a:schemeClr>
          </a:solidFill>
        </p:spPr>
        <p:txBody>
          <a:bodyPr wrap="square">
            <a:spAutoFit/>
          </a:bodyPr>
          <a:lstStyle/>
          <a:p>
            <a:pPr algn="ctr"/>
            <a:r>
              <a:rPr lang="fr-FR" dirty="0">
                <a:latin typeface="Gandhi Sans" panose="02000000000000000000" pitchFamily="50" charset="0"/>
              </a:rPr>
              <a:t>Doctorant(e)</a:t>
            </a:r>
            <a:endParaRPr lang="fr-FR" dirty="0"/>
          </a:p>
        </p:txBody>
      </p:sp>
      <p:sp>
        <p:nvSpPr>
          <p:cNvPr id="22" name="ZoneTexte 21">
            <a:extLst>
              <a:ext uri="{FF2B5EF4-FFF2-40B4-BE49-F238E27FC236}">
                <a16:creationId xmlns:a16="http://schemas.microsoft.com/office/drawing/2014/main" id="{F0EAB6B3-113E-4D35-881B-780B1E1192AE}"/>
              </a:ext>
            </a:extLst>
          </p:cNvPr>
          <p:cNvSpPr txBox="1"/>
          <p:nvPr/>
        </p:nvSpPr>
        <p:spPr>
          <a:xfrm>
            <a:off x="4919317" y="1477762"/>
            <a:ext cx="1872098" cy="369332"/>
          </a:xfrm>
          <a:prstGeom prst="rect">
            <a:avLst/>
          </a:prstGeom>
          <a:solidFill>
            <a:schemeClr val="bg1">
              <a:lumMod val="95000"/>
            </a:schemeClr>
          </a:solidFill>
        </p:spPr>
        <p:txBody>
          <a:bodyPr wrap="square">
            <a:spAutoFit/>
          </a:bodyPr>
          <a:lstStyle/>
          <a:p>
            <a:pPr algn="ctr"/>
            <a:r>
              <a:rPr lang="fr-FR" cap="all" dirty="0">
                <a:latin typeface="Gandhi Sans" panose="02000000000000000000" pitchFamily="50" charset="0"/>
              </a:rPr>
              <a:t>é</a:t>
            </a:r>
            <a:r>
              <a:rPr lang="fr-FR" dirty="0">
                <a:latin typeface="Gandhi Sans" panose="02000000000000000000" pitchFamily="50" charset="0"/>
              </a:rPr>
              <a:t>tat - ANRT</a:t>
            </a:r>
          </a:p>
        </p:txBody>
      </p:sp>
      <p:sp>
        <p:nvSpPr>
          <p:cNvPr id="23" name="ZoneTexte 22">
            <a:extLst>
              <a:ext uri="{FF2B5EF4-FFF2-40B4-BE49-F238E27FC236}">
                <a16:creationId xmlns:a16="http://schemas.microsoft.com/office/drawing/2014/main" id="{D7412A2C-70A3-46C1-85C4-44593955C1AA}"/>
              </a:ext>
            </a:extLst>
          </p:cNvPr>
          <p:cNvSpPr txBox="1"/>
          <p:nvPr/>
        </p:nvSpPr>
        <p:spPr>
          <a:xfrm>
            <a:off x="4440902" y="3588792"/>
            <a:ext cx="2763078" cy="646331"/>
          </a:xfrm>
          <a:prstGeom prst="rect">
            <a:avLst/>
          </a:prstGeom>
          <a:solidFill>
            <a:schemeClr val="accent2">
              <a:lumMod val="60000"/>
              <a:lumOff val="40000"/>
            </a:schemeClr>
          </a:solidFill>
          <a:ln w="76200">
            <a:noFill/>
          </a:ln>
        </p:spPr>
        <p:txBody>
          <a:bodyPr wrap="square">
            <a:spAutoFit/>
          </a:bodyPr>
          <a:lstStyle/>
          <a:p>
            <a:pPr algn="ctr"/>
            <a:r>
              <a:rPr lang="fr-FR" dirty="0">
                <a:latin typeface="Gandhi Sans" panose="02000000000000000000" pitchFamily="50" charset="0"/>
              </a:rPr>
              <a:t>Structure d’accueil</a:t>
            </a:r>
          </a:p>
          <a:p>
            <a:pPr algn="ctr"/>
            <a:r>
              <a:rPr lang="fr-FR" dirty="0">
                <a:latin typeface="Gandhi Sans" panose="02000000000000000000" pitchFamily="50" charset="0"/>
              </a:rPr>
              <a:t>(collectivité, association)</a:t>
            </a:r>
          </a:p>
        </p:txBody>
      </p:sp>
      <p:sp>
        <p:nvSpPr>
          <p:cNvPr id="24" name="ZoneTexte 23">
            <a:extLst>
              <a:ext uri="{FF2B5EF4-FFF2-40B4-BE49-F238E27FC236}">
                <a16:creationId xmlns:a16="http://schemas.microsoft.com/office/drawing/2014/main" id="{9BFF05D1-29A3-4FB1-A93A-A8828C651B7B}"/>
              </a:ext>
            </a:extLst>
          </p:cNvPr>
          <p:cNvSpPr txBox="1"/>
          <p:nvPr/>
        </p:nvSpPr>
        <p:spPr>
          <a:xfrm>
            <a:off x="7732434" y="4636560"/>
            <a:ext cx="1702492" cy="646331"/>
          </a:xfrm>
          <a:prstGeom prst="rect">
            <a:avLst/>
          </a:prstGeom>
          <a:solidFill>
            <a:schemeClr val="accent2">
              <a:lumMod val="60000"/>
              <a:lumOff val="40000"/>
            </a:schemeClr>
          </a:solidFill>
          <a:ln w="76200">
            <a:noFill/>
          </a:ln>
        </p:spPr>
        <p:txBody>
          <a:bodyPr wrap="square">
            <a:spAutoFit/>
          </a:bodyPr>
          <a:lstStyle/>
          <a:p>
            <a:pPr algn="ctr"/>
            <a:r>
              <a:rPr lang="fr-FR" dirty="0">
                <a:latin typeface="Gandhi Sans" panose="02000000000000000000" pitchFamily="50" charset="0"/>
              </a:rPr>
              <a:t>Laboratoire de recherche</a:t>
            </a:r>
          </a:p>
        </p:txBody>
      </p:sp>
      <p:cxnSp>
        <p:nvCxnSpPr>
          <p:cNvPr id="30" name="Connecteur droit avec flèche 29">
            <a:extLst>
              <a:ext uri="{FF2B5EF4-FFF2-40B4-BE49-F238E27FC236}">
                <a16:creationId xmlns:a16="http://schemas.microsoft.com/office/drawing/2014/main" id="{3529905F-E721-43B9-98E9-2BD2E50CF7A6}"/>
              </a:ext>
            </a:extLst>
          </p:cNvPr>
          <p:cNvCxnSpPr>
            <a:cxnSpLocks/>
            <a:stCxn id="23" idx="2"/>
            <a:endCxn id="18" idx="0"/>
          </p:cNvCxnSpPr>
          <p:nvPr/>
        </p:nvCxnSpPr>
        <p:spPr>
          <a:xfrm>
            <a:off x="5822441" y="4235123"/>
            <a:ext cx="0" cy="1375778"/>
          </a:xfrm>
          <a:prstGeom prst="straightConnector1">
            <a:avLst/>
          </a:prstGeom>
          <a:ln w="12700">
            <a:prstDash val="solid"/>
            <a:tailEnd type="triangle" w="lg" len="med"/>
          </a:ln>
        </p:spPr>
        <p:style>
          <a:lnRef idx="1">
            <a:schemeClr val="dk1"/>
          </a:lnRef>
          <a:fillRef idx="0">
            <a:schemeClr val="dk1"/>
          </a:fillRef>
          <a:effectRef idx="0">
            <a:schemeClr val="dk1"/>
          </a:effectRef>
          <a:fontRef idx="minor">
            <a:schemeClr val="tx1"/>
          </a:fontRef>
        </p:style>
      </p:cxnSp>
      <p:sp>
        <p:nvSpPr>
          <p:cNvPr id="37" name="ZoneTexte 36">
            <a:extLst>
              <a:ext uri="{FF2B5EF4-FFF2-40B4-BE49-F238E27FC236}">
                <a16:creationId xmlns:a16="http://schemas.microsoft.com/office/drawing/2014/main" id="{E0F2881A-5FB8-4BA2-91AB-E45A22D88A63}"/>
              </a:ext>
            </a:extLst>
          </p:cNvPr>
          <p:cNvSpPr txBox="1"/>
          <p:nvPr/>
        </p:nvSpPr>
        <p:spPr>
          <a:xfrm>
            <a:off x="9941222" y="4498060"/>
            <a:ext cx="1702492" cy="830997"/>
          </a:xfrm>
          <a:prstGeom prst="rect">
            <a:avLst/>
          </a:prstGeom>
          <a:solidFill>
            <a:schemeClr val="accent5">
              <a:lumMod val="20000"/>
              <a:lumOff val="80000"/>
            </a:schemeClr>
          </a:solidFill>
        </p:spPr>
        <p:txBody>
          <a:bodyPr wrap="square">
            <a:spAutoFit/>
          </a:bodyPr>
          <a:lstStyle/>
          <a:p>
            <a:pPr algn="ctr"/>
            <a:r>
              <a:rPr lang="fr-FR" sz="1600" dirty="0">
                <a:latin typeface="Gandhi Sans" panose="02000000000000000000" pitchFamily="50" charset="0"/>
              </a:rPr>
              <a:t>Laboratoire partenaire ou étranger</a:t>
            </a:r>
          </a:p>
        </p:txBody>
      </p:sp>
      <p:sp>
        <p:nvSpPr>
          <p:cNvPr id="38" name="ZoneTexte 37">
            <a:extLst>
              <a:ext uri="{FF2B5EF4-FFF2-40B4-BE49-F238E27FC236}">
                <a16:creationId xmlns:a16="http://schemas.microsoft.com/office/drawing/2014/main" id="{86791A6D-4908-425F-A720-483CDC9FCBCB}"/>
              </a:ext>
            </a:extLst>
          </p:cNvPr>
          <p:cNvSpPr txBox="1"/>
          <p:nvPr/>
        </p:nvSpPr>
        <p:spPr>
          <a:xfrm>
            <a:off x="314045" y="3459944"/>
            <a:ext cx="2468235" cy="338554"/>
          </a:xfrm>
          <a:prstGeom prst="rect">
            <a:avLst/>
          </a:prstGeom>
          <a:solidFill>
            <a:schemeClr val="accent4">
              <a:lumMod val="40000"/>
              <a:lumOff val="60000"/>
            </a:schemeClr>
          </a:solidFill>
        </p:spPr>
        <p:txBody>
          <a:bodyPr wrap="square">
            <a:spAutoFit/>
          </a:bodyPr>
          <a:lstStyle/>
          <a:p>
            <a:pPr algn="ctr"/>
            <a:r>
              <a:rPr lang="fr-FR" sz="1600" dirty="0">
                <a:latin typeface="Gandhi Sans" panose="02000000000000000000" pitchFamily="50" charset="0"/>
              </a:rPr>
              <a:t>Autre collectivité</a:t>
            </a:r>
          </a:p>
        </p:txBody>
      </p:sp>
      <p:sp>
        <p:nvSpPr>
          <p:cNvPr id="39" name="ZoneTexte 38">
            <a:extLst>
              <a:ext uri="{FF2B5EF4-FFF2-40B4-BE49-F238E27FC236}">
                <a16:creationId xmlns:a16="http://schemas.microsoft.com/office/drawing/2014/main" id="{055D4A3D-021D-4A61-91D1-61074685FA7A}"/>
              </a:ext>
            </a:extLst>
          </p:cNvPr>
          <p:cNvSpPr txBox="1"/>
          <p:nvPr/>
        </p:nvSpPr>
        <p:spPr>
          <a:xfrm>
            <a:off x="314044" y="3935605"/>
            <a:ext cx="2468235" cy="338554"/>
          </a:xfrm>
          <a:prstGeom prst="rect">
            <a:avLst/>
          </a:prstGeom>
          <a:solidFill>
            <a:schemeClr val="accent4">
              <a:lumMod val="40000"/>
              <a:lumOff val="60000"/>
            </a:schemeClr>
          </a:solidFill>
        </p:spPr>
        <p:txBody>
          <a:bodyPr wrap="square">
            <a:spAutoFit/>
          </a:bodyPr>
          <a:lstStyle/>
          <a:p>
            <a:pPr algn="ctr"/>
            <a:r>
              <a:rPr lang="fr-FR" sz="1600" dirty="0">
                <a:latin typeface="Gandhi Sans" panose="02000000000000000000" pitchFamily="50" charset="0"/>
              </a:rPr>
              <a:t>Entreprise partenaire</a:t>
            </a:r>
          </a:p>
        </p:txBody>
      </p:sp>
      <p:cxnSp>
        <p:nvCxnSpPr>
          <p:cNvPr id="43" name="Connecteur droit 42">
            <a:extLst>
              <a:ext uri="{FF2B5EF4-FFF2-40B4-BE49-F238E27FC236}">
                <a16:creationId xmlns:a16="http://schemas.microsoft.com/office/drawing/2014/main" id="{A85D325D-B5D2-416A-9189-27D462F27468}"/>
              </a:ext>
            </a:extLst>
          </p:cNvPr>
          <p:cNvCxnSpPr>
            <a:cxnSpLocks/>
          </p:cNvCxnSpPr>
          <p:nvPr/>
        </p:nvCxnSpPr>
        <p:spPr>
          <a:xfrm>
            <a:off x="2782279" y="3750847"/>
            <a:ext cx="179159" cy="0"/>
          </a:xfrm>
          <a:prstGeom prst="line">
            <a:avLst/>
          </a:prstGeom>
          <a:ln w="9525">
            <a:solidFill>
              <a:srgbClr val="010101"/>
            </a:solidFill>
            <a:prstDash val="dash"/>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5EFE4A8A-26F2-4FAA-AD2D-B2E3E8855006}"/>
              </a:ext>
            </a:extLst>
          </p:cNvPr>
          <p:cNvCxnSpPr>
            <a:cxnSpLocks/>
            <a:stCxn id="23" idx="3"/>
            <a:endCxn id="91" idx="1"/>
          </p:cNvCxnSpPr>
          <p:nvPr/>
        </p:nvCxnSpPr>
        <p:spPr>
          <a:xfrm flipV="1">
            <a:off x="7203980" y="3908944"/>
            <a:ext cx="802218" cy="3014"/>
          </a:xfrm>
          <a:prstGeom prst="line">
            <a:avLst/>
          </a:prstGeom>
          <a:ln w="9525">
            <a:solidFill>
              <a:srgbClr val="010101"/>
            </a:solidFill>
            <a:prstDash val="dash"/>
          </a:ln>
        </p:spPr>
        <p:style>
          <a:lnRef idx="1">
            <a:schemeClr val="accent1"/>
          </a:lnRef>
          <a:fillRef idx="0">
            <a:schemeClr val="accent1"/>
          </a:fillRef>
          <a:effectRef idx="0">
            <a:schemeClr val="accent1"/>
          </a:effectRef>
          <a:fontRef idx="minor">
            <a:schemeClr val="tx1"/>
          </a:fontRef>
        </p:style>
      </p:cxnSp>
      <p:cxnSp>
        <p:nvCxnSpPr>
          <p:cNvPr id="62" name="Connecteur droit avec flèche 61">
            <a:extLst>
              <a:ext uri="{FF2B5EF4-FFF2-40B4-BE49-F238E27FC236}">
                <a16:creationId xmlns:a16="http://schemas.microsoft.com/office/drawing/2014/main" id="{C3BB7228-FFFE-4B4D-9563-35E4B23CC78C}"/>
              </a:ext>
            </a:extLst>
          </p:cNvPr>
          <p:cNvCxnSpPr>
            <a:cxnSpLocks/>
          </p:cNvCxnSpPr>
          <p:nvPr/>
        </p:nvCxnSpPr>
        <p:spPr>
          <a:xfrm>
            <a:off x="8634367" y="4135121"/>
            <a:ext cx="0" cy="494029"/>
          </a:xfrm>
          <a:prstGeom prst="straightConnector1">
            <a:avLst/>
          </a:prstGeom>
          <a:ln w="9525">
            <a:prstDash val="dash"/>
            <a:tailEnd type="triangle" w="med" len="med"/>
          </a:ln>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36309B3B-B701-4845-8CEE-892F9A6BB7EC}"/>
              </a:ext>
            </a:extLst>
          </p:cNvPr>
          <p:cNvCxnSpPr>
            <a:cxnSpLocks/>
          </p:cNvCxnSpPr>
          <p:nvPr/>
        </p:nvCxnSpPr>
        <p:spPr>
          <a:xfrm>
            <a:off x="6787556" y="2714579"/>
            <a:ext cx="4020441" cy="0"/>
          </a:xfrm>
          <a:prstGeom prst="line">
            <a:avLst/>
          </a:prstGeom>
          <a:ln w="9525">
            <a:solidFill>
              <a:srgbClr val="010101"/>
            </a:solidFill>
            <a:prstDash val="dash"/>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627CB3B4-1E49-47A2-983D-CB8211E97811}"/>
              </a:ext>
            </a:extLst>
          </p:cNvPr>
          <p:cNvCxnSpPr>
            <a:cxnSpLocks/>
          </p:cNvCxnSpPr>
          <p:nvPr/>
        </p:nvCxnSpPr>
        <p:spPr>
          <a:xfrm>
            <a:off x="6787556" y="2714579"/>
            <a:ext cx="0" cy="874213"/>
          </a:xfrm>
          <a:prstGeom prst="straightConnector1">
            <a:avLst/>
          </a:prstGeom>
          <a:ln w="9525">
            <a:prstDash val="dash"/>
            <a:tailEnd type="triangle" w="med" len="med"/>
          </a:ln>
        </p:spPr>
        <p:style>
          <a:lnRef idx="1">
            <a:schemeClr val="dk1"/>
          </a:lnRef>
          <a:fillRef idx="0">
            <a:schemeClr val="dk1"/>
          </a:fillRef>
          <a:effectRef idx="0">
            <a:schemeClr val="dk1"/>
          </a:effectRef>
          <a:fontRef idx="minor">
            <a:schemeClr val="tx1"/>
          </a:fontRef>
        </p:style>
      </p:cxnSp>
      <p:sp>
        <p:nvSpPr>
          <p:cNvPr id="80" name="ZoneTexte 79">
            <a:extLst>
              <a:ext uri="{FF2B5EF4-FFF2-40B4-BE49-F238E27FC236}">
                <a16:creationId xmlns:a16="http://schemas.microsoft.com/office/drawing/2014/main" id="{746A224F-5EDD-4C12-A2EC-E8CE575C635C}"/>
              </a:ext>
            </a:extLst>
          </p:cNvPr>
          <p:cNvSpPr txBox="1"/>
          <p:nvPr/>
        </p:nvSpPr>
        <p:spPr>
          <a:xfrm>
            <a:off x="148970" y="2527317"/>
            <a:ext cx="2763078" cy="338554"/>
          </a:xfrm>
          <a:prstGeom prst="rect">
            <a:avLst/>
          </a:prstGeom>
          <a:noFill/>
        </p:spPr>
        <p:txBody>
          <a:bodyPr wrap="square">
            <a:spAutoFit/>
          </a:bodyPr>
          <a:lstStyle/>
          <a:p>
            <a:r>
              <a:rPr lang="fr-FR" sz="1600" b="1" dirty="0">
                <a:solidFill>
                  <a:srgbClr val="FFC000"/>
                </a:solidFill>
                <a:latin typeface="Gandhi Sans" panose="02000000000000000000" pitchFamily="50" charset="0"/>
              </a:rPr>
              <a:t>Accord de partenariat</a:t>
            </a:r>
          </a:p>
        </p:txBody>
      </p:sp>
      <p:sp>
        <p:nvSpPr>
          <p:cNvPr id="81" name="ZoneTexte 80">
            <a:extLst>
              <a:ext uri="{FF2B5EF4-FFF2-40B4-BE49-F238E27FC236}">
                <a16:creationId xmlns:a16="http://schemas.microsoft.com/office/drawing/2014/main" id="{6515C2BA-9F0E-469A-A05C-696F9A51FA5B}"/>
              </a:ext>
            </a:extLst>
          </p:cNvPr>
          <p:cNvSpPr txBox="1"/>
          <p:nvPr/>
        </p:nvSpPr>
        <p:spPr>
          <a:xfrm>
            <a:off x="4875314" y="4800764"/>
            <a:ext cx="1872426" cy="492443"/>
          </a:xfrm>
          <a:prstGeom prst="rect">
            <a:avLst/>
          </a:prstGeom>
          <a:solidFill>
            <a:schemeClr val="bg1"/>
          </a:solidFill>
        </p:spPr>
        <p:txBody>
          <a:bodyPr wrap="square">
            <a:spAutoFit/>
          </a:bodyPr>
          <a:lstStyle/>
          <a:p>
            <a:pPr algn="ctr"/>
            <a:endParaRPr lang="fr-FR" sz="1400" i="1" dirty="0"/>
          </a:p>
        </p:txBody>
      </p:sp>
      <p:sp>
        <p:nvSpPr>
          <p:cNvPr id="93" name="ZoneTexte 92">
            <a:extLst>
              <a:ext uri="{FF2B5EF4-FFF2-40B4-BE49-F238E27FC236}">
                <a16:creationId xmlns:a16="http://schemas.microsoft.com/office/drawing/2014/main" id="{878C280B-DDCC-4B19-B4CD-594689EDE7D5}"/>
              </a:ext>
            </a:extLst>
          </p:cNvPr>
          <p:cNvSpPr txBox="1"/>
          <p:nvPr/>
        </p:nvSpPr>
        <p:spPr>
          <a:xfrm>
            <a:off x="56898" y="6365876"/>
            <a:ext cx="6039102" cy="461665"/>
          </a:xfrm>
          <a:prstGeom prst="rect">
            <a:avLst/>
          </a:prstGeom>
          <a:solidFill>
            <a:schemeClr val="bg1"/>
          </a:solidFill>
        </p:spPr>
        <p:txBody>
          <a:bodyPr wrap="square">
            <a:spAutoFit/>
          </a:bodyPr>
          <a:lstStyle/>
          <a:p>
            <a:r>
              <a:rPr lang="fr-FR" sz="1200" i="1" dirty="0">
                <a:latin typeface="Gandhi Sans" panose="02000000000000000000" pitchFamily="50" charset="0"/>
              </a:rPr>
              <a:t>*Il s’agit des frais du laboratoire liés au (à la) doctorant(e) que la structure d’accueil </a:t>
            </a:r>
          </a:p>
          <a:p>
            <a:r>
              <a:rPr lang="fr-FR" sz="1200" i="1" dirty="0">
                <a:latin typeface="Gandhi Sans" panose="02000000000000000000" pitchFamily="50" charset="0"/>
              </a:rPr>
              <a:t>peut prendre en charge (matériel informatique, déplacements, colloques, etc.)</a:t>
            </a:r>
            <a:endParaRPr lang="fr-FR" sz="1200" i="1" dirty="0"/>
          </a:p>
        </p:txBody>
      </p:sp>
      <p:sp>
        <p:nvSpPr>
          <p:cNvPr id="69" name="Rectangle 68">
            <a:extLst>
              <a:ext uri="{FF2B5EF4-FFF2-40B4-BE49-F238E27FC236}">
                <a16:creationId xmlns:a16="http://schemas.microsoft.com/office/drawing/2014/main" id="{2DEE3BBA-23E8-4707-B61E-4157BFB65BAE}"/>
              </a:ext>
            </a:extLst>
          </p:cNvPr>
          <p:cNvSpPr/>
          <p:nvPr/>
        </p:nvSpPr>
        <p:spPr>
          <a:xfrm>
            <a:off x="7610475" y="4312100"/>
            <a:ext cx="4381500" cy="1165987"/>
          </a:xfrm>
          <a:prstGeom prst="rect">
            <a:avLst/>
          </a:prstGeom>
          <a:noFill/>
          <a:ln w="2857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avec flèche 26">
            <a:extLst>
              <a:ext uri="{FF2B5EF4-FFF2-40B4-BE49-F238E27FC236}">
                <a16:creationId xmlns:a16="http://schemas.microsoft.com/office/drawing/2014/main" id="{A2B66F34-9D6D-4F3E-B238-4F5D40B381EA}"/>
              </a:ext>
            </a:extLst>
          </p:cNvPr>
          <p:cNvCxnSpPr>
            <a:cxnSpLocks/>
          </p:cNvCxnSpPr>
          <p:nvPr/>
        </p:nvCxnSpPr>
        <p:spPr>
          <a:xfrm>
            <a:off x="5839324" y="1841892"/>
            <a:ext cx="0" cy="1746900"/>
          </a:xfrm>
          <a:prstGeom prst="straightConnector1">
            <a:avLst/>
          </a:prstGeom>
          <a:ln w="12700">
            <a:prstDash val="solid"/>
            <a:tailEnd type="triangle" w="lg" len="med"/>
          </a:ln>
        </p:spPr>
        <p:style>
          <a:lnRef idx="1">
            <a:schemeClr val="dk1"/>
          </a:lnRef>
          <a:fillRef idx="0">
            <a:schemeClr val="dk1"/>
          </a:fillRef>
          <a:effectRef idx="0">
            <a:schemeClr val="dk1"/>
          </a:effectRef>
          <a:fontRef idx="minor">
            <a:schemeClr val="tx1"/>
          </a:fontRef>
        </p:style>
      </p:cxnSp>
      <p:cxnSp>
        <p:nvCxnSpPr>
          <p:cNvPr id="55" name="Connecteur droit avec flèche 54">
            <a:extLst>
              <a:ext uri="{FF2B5EF4-FFF2-40B4-BE49-F238E27FC236}">
                <a16:creationId xmlns:a16="http://schemas.microsoft.com/office/drawing/2014/main" id="{F949818E-5B3F-439B-AF3D-943E5B781C56}"/>
              </a:ext>
            </a:extLst>
          </p:cNvPr>
          <p:cNvCxnSpPr>
            <a:cxnSpLocks/>
            <a:endCxn id="23" idx="1"/>
          </p:cNvCxnSpPr>
          <p:nvPr/>
        </p:nvCxnSpPr>
        <p:spPr>
          <a:xfrm>
            <a:off x="3195219" y="3911958"/>
            <a:ext cx="1245683" cy="0"/>
          </a:xfrm>
          <a:prstGeom prst="straightConnector1">
            <a:avLst/>
          </a:prstGeom>
          <a:ln w="9525">
            <a:prstDash val="dash"/>
            <a:tailEnd type="triangle" w="med" len="med"/>
          </a:ln>
        </p:spPr>
        <p:style>
          <a:lnRef idx="1">
            <a:schemeClr val="dk1"/>
          </a:lnRef>
          <a:fillRef idx="0">
            <a:schemeClr val="dk1"/>
          </a:fillRef>
          <a:effectRef idx="0">
            <a:schemeClr val="dk1"/>
          </a:effectRef>
          <a:fontRef idx="minor">
            <a:schemeClr val="tx1"/>
          </a:fontRef>
        </p:style>
      </p:cxnSp>
      <p:sp>
        <p:nvSpPr>
          <p:cNvPr id="25" name="ZoneTexte 24">
            <a:extLst>
              <a:ext uri="{FF2B5EF4-FFF2-40B4-BE49-F238E27FC236}">
                <a16:creationId xmlns:a16="http://schemas.microsoft.com/office/drawing/2014/main" id="{4030AE7F-A53D-443B-81C2-E6EC5B946E70}"/>
              </a:ext>
            </a:extLst>
          </p:cNvPr>
          <p:cNvSpPr txBox="1"/>
          <p:nvPr/>
        </p:nvSpPr>
        <p:spPr>
          <a:xfrm>
            <a:off x="3670535" y="2948040"/>
            <a:ext cx="1895051" cy="374657"/>
          </a:xfrm>
          <a:prstGeom prst="rect">
            <a:avLst/>
          </a:prstGeom>
          <a:solidFill>
            <a:schemeClr val="bg1"/>
          </a:solidFill>
        </p:spPr>
        <p:txBody>
          <a:bodyPr wrap="square">
            <a:spAutoFit/>
          </a:bodyPr>
          <a:lstStyle/>
          <a:p>
            <a:r>
              <a:rPr lang="fr-FR" b="1" dirty="0">
                <a:solidFill>
                  <a:schemeClr val="accent2"/>
                </a:solidFill>
                <a:latin typeface="Gandhi Sans" panose="02000000000000000000" pitchFamily="50" charset="0"/>
              </a:rPr>
              <a:t>Convention Cifre</a:t>
            </a:r>
          </a:p>
        </p:txBody>
      </p:sp>
      <p:sp>
        <p:nvSpPr>
          <p:cNvPr id="8" name="Rectangle 7">
            <a:extLst>
              <a:ext uri="{FF2B5EF4-FFF2-40B4-BE49-F238E27FC236}">
                <a16:creationId xmlns:a16="http://schemas.microsoft.com/office/drawing/2014/main" id="{B601C39F-D837-4E05-A403-83DB4EEE1EFB}"/>
              </a:ext>
            </a:extLst>
          </p:cNvPr>
          <p:cNvSpPr/>
          <p:nvPr/>
        </p:nvSpPr>
        <p:spPr>
          <a:xfrm>
            <a:off x="3736250" y="3298794"/>
            <a:ext cx="5923423" cy="283469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ZoneTexte 102">
            <a:extLst>
              <a:ext uri="{FF2B5EF4-FFF2-40B4-BE49-F238E27FC236}">
                <a16:creationId xmlns:a16="http://schemas.microsoft.com/office/drawing/2014/main" id="{C4CE2540-A322-4225-A06E-E97804AF8452}"/>
              </a:ext>
            </a:extLst>
          </p:cNvPr>
          <p:cNvSpPr txBox="1"/>
          <p:nvPr/>
        </p:nvSpPr>
        <p:spPr>
          <a:xfrm>
            <a:off x="10623294" y="307036"/>
            <a:ext cx="1515833" cy="461665"/>
          </a:xfrm>
          <a:prstGeom prst="rect">
            <a:avLst/>
          </a:prstGeom>
          <a:noFill/>
        </p:spPr>
        <p:txBody>
          <a:bodyPr wrap="square">
            <a:spAutoFit/>
          </a:bodyPr>
          <a:lstStyle/>
          <a:p>
            <a:r>
              <a:rPr lang="fr-FR" sz="1200" dirty="0">
                <a:latin typeface="Gandhi Sans" panose="02000000000000000000" pitchFamily="50" charset="0"/>
              </a:rPr>
              <a:t>Financements optionnels</a:t>
            </a:r>
          </a:p>
        </p:txBody>
      </p:sp>
      <p:cxnSp>
        <p:nvCxnSpPr>
          <p:cNvPr id="104" name="Connecteur droit avec flèche 103">
            <a:extLst>
              <a:ext uri="{FF2B5EF4-FFF2-40B4-BE49-F238E27FC236}">
                <a16:creationId xmlns:a16="http://schemas.microsoft.com/office/drawing/2014/main" id="{1E3B137C-982C-4EDE-B06B-FCD12C470B99}"/>
              </a:ext>
            </a:extLst>
          </p:cNvPr>
          <p:cNvCxnSpPr>
            <a:cxnSpLocks/>
          </p:cNvCxnSpPr>
          <p:nvPr/>
        </p:nvCxnSpPr>
        <p:spPr>
          <a:xfrm>
            <a:off x="9659673" y="608865"/>
            <a:ext cx="680421" cy="0"/>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sp>
        <p:nvSpPr>
          <p:cNvPr id="106" name="ZoneTexte 105">
            <a:extLst>
              <a:ext uri="{FF2B5EF4-FFF2-40B4-BE49-F238E27FC236}">
                <a16:creationId xmlns:a16="http://schemas.microsoft.com/office/drawing/2014/main" id="{463BA435-D880-41D6-9F8C-B46A4BBDFCEA}"/>
              </a:ext>
            </a:extLst>
          </p:cNvPr>
          <p:cNvSpPr txBox="1"/>
          <p:nvPr/>
        </p:nvSpPr>
        <p:spPr>
          <a:xfrm>
            <a:off x="10614319" y="783328"/>
            <a:ext cx="1515833" cy="461665"/>
          </a:xfrm>
          <a:prstGeom prst="rect">
            <a:avLst/>
          </a:prstGeom>
          <a:noFill/>
        </p:spPr>
        <p:txBody>
          <a:bodyPr wrap="square">
            <a:spAutoFit/>
          </a:bodyPr>
          <a:lstStyle/>
          <a:p>
            <a:r>
              <a:rPr lang="fr-FR" sz="1200" dirty="0">
                <a:latin typeface="Gandhi Sans" panose="02000000000000000000" pitchFamily="50" charset="0"/>
              </a:rPr>
              <a:t>Cadres administratifs</a:t>
            </a:r>
          </a:p>
        </p:txBody>
      </p:sp>
      <p:sp>
        <p:nvSpPr>
          <p:cNvPr id="107" name="ZoneTexte 106">
            <a:extLst>
              <a:ext uri="{FF2B5EF4-FFF2-40B4-BE49-F238E27FC236}">
                <a16:creationId xmlns:a16="http://schemas.microsoft.com/office/drawing/2014/main" id="{D7EC5F48-B8C0-48D3-AA97-82F138741CC3}"/>
              </a:ext>
            </a:extLst>
          </p:cNvPr>
          <p:cNvSpPr txBox="1"/>
          <p:nvPr/>
        </p:nvSpPr>
        <p:spPr>
          <a:xfrm>
            <a:off x="4963686" y="2145373"/>
            <a:ext cx="1770885" cy="405782"/>
          </a:xfrm>
          <a:prstGeom prst="rect">
            <a:avLst/>
          </a:prstGeom>
          <a:solidFill>
            <a:schemeClr val="bg1"/>
          </a:solidFill>
        </p:spPr>
        <p:txBody>
          <a:bodyPr wrap="square">
            <a:spAutoFit/>
          </a:bodyPr>
          <a:lstStyle/>
          <a:p>
            <a:pPr algn="ctr"/>
            <a:endParaRPr lang="fr-FR" sz="1400" i="1" dirty="0"/>
          </a:p>
        </p:txBody>
      </p:sp>
      <p:sp>
        <p:nvSpPr>
          <p:cNvPr id="82" name="ZoneTexte 81">
            <a:extLst>
              <a:ext uri="{FF2B5EF4-FFF2-40B4-BE49-F238E27FC236}">
                <a16:creationId xmlns:a16="http://schemas.microsoft.com/office/drawing/2014/main" id="{73C4520E-4789-41A8-820B-BCD910CE363F}"/>
              </a:ext>
            </a:extLst>
          </p:cNvPr>
          <p:cNvSpPr txBox="1"/>
          <p:nvPr/>
        </p:nvSpPr>
        <p:spPr>
          <a:xfrm>
            <a:off x="4773227" y="2078173"/>
            <a:ext cx="2132194" cy="523220"/>
          </a:xfrm>
          <a:prstGeom prst="rect">
            <a:avLst/>
          </a:prstGeom>
          <a:solidFill>
            <a:schemeClr val="bg1"/>
          </a:solidFill>
          <a:ln>
            <a:solidFill>
              <a:srgbClr val="313131"/>
            </a:solidFill>
          </a:ln>
        </p:spPr>
        <p:txBody>
          <a:bodyPr wrap="square">
            <a:spAutoFit/>
          </a:bodyPr>
          <a:lstStyle/>
          <a:p>
            <a:pPr algn="ctr"/>
            <a:r>
              <a:rPr lang="fr-FR" sz="1400" i="1" dirty="0">
                <a:latin typeface="Gandhi Sans" panose="02000000000000000000" pitchFamily="50" charset="0"/>
              </a:rPr>
              <a:t>Subvention annuelle de </a:t>
            </a:r>
          </a:p>
          <a:p>
            <a:pPr algn="ctr"/>
            <a:r>
              <a:rPr lang="fr-FR" sz="1400" b="1" i="1" dirty="0">
                <a:latin typeface="Gandhi Sans" panose="02000000000000000000" pitchFamily="50" charset="0"/>
              </a:rPr>
              <a:t>14 000 € </a:t>
            </a:r>
            <a:r>
              <a:rPr lang="fr-FR" sz="1400" i="1" dirty="0">
                <a:latin typeface="Gandhi Sans" panose="02000000000000000000" pitchFamily="50" charset="0"/>
              </a:rPr>
              <a:t>pendant 3 ans</a:t>
            </a:r>
            <a:endParaRPr lang="fr-FR" sz="1400" i="1" dirty="0"/>
          </a:p>
        </p:txBody>
      </p:sp>
      <p:sp>
        <p:nvSpPr>
          <p:cNvPr id="94" name="ZoneTexte 93">
            <a:extLst>
              <a:ext uri="{FF2B5EF4-FFF2-40B4-BE49-F238E27FC236}">
                <a16:creationId xmlns:a16="http://schemas.microsoft.com/office/drawing/2014/main" id="{603FAE68-4DB9-445F-BA9D-B40A666F695A}"/>
              </a:ext>
            </a:extLst>
          </p:cNvPr>
          <p:cNvSpPr txBox="1"/>
          <p:nvPr/>
        </p:nvSpPr>
        <p:spPr>
          <a:xfrm>
            <a:off x="8388697" y="2476806"/>
            <a:ext cx="1214624" cy="461665"/>
          </a:xfrm>
          <a:prstGeom prst="rect">
            <a:avLst/>
          </a:prstGeom>
          <a:solidFill>
            <a:schemeClr val="bg1"/>
          </a:solidFill>
          <a:ln>
            <a:solidFill>
              <a:srgbClr val="313131"/>
            </a:solidFill>
            <a:prstDash val="dash"/>
          </a:ln>
        </p:spPr>
        <p:txBody>
          <a:bodyPr wrap="square">
            <a:spAutoFit/>
          </a:bodyPr>
          <a:lstStyle/>
          <a:p>
            <a:pPr algn="ctr"/>
            <a:r>
              <a:rPr lang="fr-FR" sz="1200" i="1" dirty="0">
                <a:latin typeface="Gandhi Sans" panose="02000000000000000000" pitchFamily="50" charset="0"/>
              </a:rPr>
              <a:t>Co-financement possible</a:t>
            </a:r>
          </a:p>
        </p:txBody>
      </p:sp>
      <p:sp>
        <p:nvSpPr>
          <p:cNvPr id="91" name="ZoneTexte 90">
            <a:extLst>
              <a:ext uri="{FF2B5EF4-FFF2-40B4-BE49-F238E27FC236}">
                <a16:creationId xmlns:a16="http://schemas.microsoft.com/office/drawing/2014/main" id="{0FE05DCD-64B8-4EB0-AF42-DDA46719A4EF}"/>
              </a:ext>
            </a:extLst>
          </p:cNvPr>
          <p:cNvSpPr txBox="1"/>
          <p:nvPr/>
        </p:nvSpPr>
        <p:spPr>
          <a:xfrm>
            <a:off x="8006198" y="3678111"/>
            <a:ext cx="1179514" cy="461665"/>
          </a:xfrm>
          <a:prstGeom prst="rect">
            <a:avLst/>
          </a:prstGeom>
          <a:solidFill>
            <a:schemeClr val="bg1"/>
          </a:solidFill>
          <a:ln w="12700">
            <a:solidFill>
              <a:srgbClr val="313131"/>
            </a:solidFill>
            <a:prstDash val="dash"/>
          </a:ln>
        </p:spPr>
        <p:txBody>
          <a:bodyPr wrap="square">
            <a:spAutoFit/>
          </a:bodyPr>
          <a:lstStyle/>
          <a:p>
            <a:pPr algn="ctr"/>
            <a:r>
              <a:rPr lang="fr-FR" sz="1200" i="1" dirty="0">
                <a:latin typeface="Gandhi Sans" panose="02000000000000000000" pitchFamily="50" charset="0"/>
              </a:rPr>
              <a:t>Coûts environnés*</a:t>
            </a:r>
            <a:endParaRPr lang="fr-FR" sz="1200" i="1" dirty="0"/>
          </a:p>
        </p:txBody>
      </p:sp>
      <p:sp>
        <p:nvSpPr>
          <p:cNvPr id="114" name="ZoneTexte 113">
            <a:extLst>
              <a:ext uri="{FF2B5EF4-FFF2-40B4-BE49-F238E27FC236}">
                <a16:creationId xmlns:a16="http://schemas.microsoft.com/office/drawing/2014/main" id="{EB80F5B8-2441-463E-AD33-E4B9A90ADCB1}"/>
              </a:ext>
            </a:extLst>
          </p:cNvPr>
          <p:cNvSpPr txBox="1"/>
          <p:nvPr/>
        </p:nvSpPr>
        <p:spPr>
          <a:xfrm>
            <a:off x="4767030" y="4778087"/>
            <a:ext cx="2132194" cy="523220"/>
          </a:xfrm>
          <a:prstGeom prst="rect">
            <a:avLst/>
          </a:prstGeom>
          <a:solidFill>
            <a:schemeClr val="bg1"/>
          </a:solidFill>
          <a:ln>
            <a:solidFill>
              <a:srgbClr val="313131"/>
            </a:solidFill>
          </a:ln>
        </p:spPr>
        <p:txBody>
          <a:bodyPr wrap="square">
            <a:spAutoFit/>
          </a:bodyPr>
          <a:lstStyle/>
          <a:p>
            <a:pPr algn="ctr"/>
            <a:r>
              <a:rPr lang="fr-FR" sz="1400" i="1" dirty="0">
                <a:latin typeface="Gandhi Sans" panose="02000000000000000000" pitchFamily="50" charset="0"/>
              </a:rPr>
              <a:t>Salaire annuel minimum brut de </a:t>
            </a:r>
            <a:r>
              <a:rPr lang="fr-FR" sz="1400" b="1" i="1" dirty="0">
                <a:latin typeface="Gandhi Sans" panose="02000000000000000000" pitchFamily="50" charset="0"/>
              </a:rPr>
              <a:t>23 484 €</a:t>
            </a:r>
            <a:endParaRPr lang="fr-FR" sz="1400" b="1" i="1" dirty="0"/>
          </a:p>
        </p:txBody>
      </p:sp>
      <p:sp>
        <p:nvSpPr>
          <p:cNvPr id="116" name="ZoneTexte 115">
            <a:extLst>
              <a:ext uri="{FF2B5EF4-FFF2-40B4-BE49-F238E27FC236}">
                <a16:creationId xmlns:a16="http://schemas.microsoft.com/office/drawing/2014/main" id="{5508AB83-B1F7-48C8-98D5-8D113393C69B}"/>
              </a:ext>
            </a:extLst>
          </p:cNvPr>
          <p:cNvSpPr txBox="1"/>
          <p:nvPr/>
        </p:nvSpPr>
        <p:spPr>
          <a:xfrm>
            <a:off x="644854" y="4887084"/>
            <a:ext cx="2504598" cy="1095300"/>
          </a:xfrm>
          <a:prstGeom prst="rect">
            <a:avLst/>
          </a:prstGeom>
          <a:solidFill>
            <a:schemeClr val="bg1">
              <a:lumMod val="95000"/>
            </a:schemeClr>
          </a:solidFill>
          <a:ln w="57150">
            <a:solidFill>
              <a:schemeClr val="bg1">
                <a:lumMod val="95000"/>
              </a:schemeClr>
            </a:solidFill>
          </a:ln>
        </p:spPr>
        <p:txBody>
          <a:bodyPr wrap="square">
            <a:spAutoFit/>
          </a:bodyPr>
          <a:lstStyle/>
          <a:p>
            <a:pPr>
              <a:lnSpc>
                <a:spcPct val="110000"/>
              </a:lnSpc>
            </a:pPr>
            <a:r>
              <a:rPr lang="fr-FR" sz="1200" b="1" dirty="0">
                <a:latin typeface="Gandhi Sans" panose="02000000000000000000" pitchFamily="50" charset="0"/>
              </a:rPr>
              <a:t>Crédit Impôt Recherche (CIR)</a:t>
            </a:r>
          </a:p>
          <a:p>
            <a:pPr marL="285750" indent="-285750">
              <a:lnSpc>
                <a:spcPct val="110000"/>
              </a:lnSpc>
              <a:buFont typeface="Arial" panose="020B0604020202020204" pitchFamily="34" charset="0"/>
              <a:buChar char="•"/>
            </a:pPr>
            <a:r>
              <a:rPr lang="fr-FR" sz="1200" dirty="0">
                <a:latin typeface="Gandhi Sans" panose="02000000000000000000" pitchFamily="50" charset="0"/>
              </a:rPr>
              <a:t>Collectivités non-éligibles</a:t>
            </a:r>
          </a:p>
          <a:p>
            <a:pPr marL="285750" indent="-285750">
              <a:lnSpc>
                <a:spcPct val="110000"/>
              </a:lnSpc>
              <a:buFont typeface="Arial" panose="020B0604020202020204" pitchFamily="34" charset="0"/>
              <a:buChar char="•"/>
            </a:pPr>
            <a:r>
              <a:rPr lang="fr-FR" sz="1200" dirty="0">
                <a:latin typeface="Gandhi Sans" panose="02000000000000000000" pitchFamily="50" charset="0"/>
              </a:rPr>
              <a:t>Associations loi 1901 à but lucratif et soumises aux impôts commerciaux éligibles</a:t>
            </a:r>
          </a:p>
        </p:txBody>
      </p:sp>
      <p:sp>
        <p:nvSpPr>
          <p:cNvPr id="70" name="ZoneTexte 69">
            <a:extLst>
              <a:ext uri="{FF2B5EF4-FFF2-40B4-BE49-F238E27FC236}">
                <a16:creationId xmlns:a16="http://schemas.microsoft.com/office/drawing/2014/main" id="{01E579C5-DD66-424A-B779-63E4017BC9F8}"/>
              </a:ext>
            </a:extLst>
          </p:cNvPr>
          <p:cNvSpPr txBox="1"/>
          <p:nvPr/>
        </p:nvSpPr>
        <p:spPr>
          <a:xfrm>
            <a:off x="10578803" y="3849533"/>
            <a:ext cx="1515834" cy="465833"/>
          </a:xfrm>
          <a:prstGeom prst="rect">
            <a:avLst/>
          </a:prstGeom>
          <a:noFill/>
          <a:effectLst>
            <a:glow rad="139700">
              <a:schemeClr val="bg1">
                <a:lumMod val="95000"/>
                <a:alpha val="40000"/>
              </a:schemeClr>
            </a:glow>
            <a:outerShdw blurRad="63500" sx="110000" sy="110000" algn="ctr" rotWithShape="0">
              <a:schemeClr val="bg1">
                <a:alpha val="40000"/>
              </a:schemeClr>
            </a:outerShdw>
          </a:effectLst>
        </p:spPr>
        <p:txBody>
          <a:bodyPr wrap="square">
            <a:spAutoFit/>
          </a:bodyPr>
          <a:lstStyle/>
          <a:p>
            <a:pPr algn="r">
              <a:lnSpc>
                <a:spcPct val="75000"/>
              </a:lnSpc>
            </a:pPr>
            <a:r>
              <a:rPr lang="fr-FR" sz="1600" b="1" dirty="0">
                <a:solidFill>
                  <a:schemeClr val="accent5"/>
                </a:solidFill>
                <a:latin typeface="Gandhi Sans" panose="02000000000000000000" pitchFamily="50" charset="0"/>
              </a:rPr>
              <a:t>Convention </a:t>
            </a:r>
          </a:p>
          <a:p>
            <a:pPr algn="r">
              <a:lnSpc>
                <a:spcPct val="75000"/>
              </a:lnSpc>
            </a:pPr>
            <a:r>
              <a:rPr lang="fr-FR" sz="1600" b="1" dirty="0">
                <a:solidFill>
                  <a:schemeClr val="accent5"/>
                </a:solidFill>
                <a:latin typeface="Gandhi Sans" panose="02000000000000000000" pitchFamily="50" charset="0"/>
              </a:rPr>
              <a:t>de cotutelle</a:t>
            </a:r>
          </a:p>
        </p:txBody>
      </p:sp>
      <p:cxnSp>
        <p:nvCxnSpPr>
          <p:cNvPr id="130" name="Connecteur droit 129">
            <a:extLst>
              <a:ext uri="{FF2B5EF4-FFF2-40B4-BE49-F238E27FC236}">
                <a16:creationId xmlns:a16="http://schemas.microsoft.com/office/drawing/2014/main" id="{70863AA7-8FB8-493F-A5FD-83FCB2B8E1F0}"/>
              </a:ext>
            </a:extLst>
          </p:cNvPr>
          <p:cNvCxnSpPr>
            <a:cxnSpLocks/>
            <a:endCxn id="37" idx="0"/>
          </p:cNvCxnSpPr>
          <p:nvPr/>
        </p:nvCxnSpPr>
        <p:spPr>
          <a:xfrm flipH="1">
            <a:off x="10792468" y="2751177"/>
            <a:ext cx="15530" cy="1746883"/>
          </a:xfrm>
          <a:prstGeom prst="line">
            <a:avLst/>
          </a:prstGeom>
          <a:ln w="9525">
            <a:solidFill>
              <a:srgbClr val="010101"/>
            </a:solidFill>
            <a:prstDash val="dash"/>
          </a:ln>
        </p:spPr>
        <p:style>
          <a:lnRef idx="1">
            <a:schemeClr val="accent1"/>
          </a:lnRef>
          <a:fillRef idx="0">
            <a:schemeClr val="accent1"/>
          </a:fillRef>
          <a:effectRef idx="0">
            <a:schemeClr val="accent1"/>
          </a:effectRef>
          <a:fontRef idx="minor">
            <a:schemeClr val="tx1"/>
          </a:fontRef>
        </p:style>
      </p:cxnSp>
      <p:sp>
        <p:nvSpPr>
          <p:cNvPr id="137" name="ZoneTexte 136">
            <a:extLst>
              <a:ext uri="{FF2B5EF4-FFF2-40B4-BE49-F238E27FC236}">
                <a16:creationId xmlns:a16="http://schemas.microsoft.com/office/drawing/2014/main" id="{FE75BB5D-F556-43F3-85A4-7EDF1137DB27}"/>
              </a:ext>
            </a:extLst>
          </p:cNvPr>
          <p:cNvSpPr txBox="1"/>
          <p:nvPr/>
        </p:nvSpPr>
        <p:spPr>
          <a:xfrm>
            <a:off x="2961438" y="3682679"/>
            <a:ext cx="1219470" cy="461665"/>
          </a:xfrm>
          <a:prstGeom prst="rect">
            <a:avLst/>
          </a:prstGeom>
          <a:solidFill>
            <a:schemeClr val="bg1"/>
          </a:solidFill>
          <a:ln>
            <a:solidFill>
              <a:srgbClr val="313131"/>
            </a:solidFill>
            <a:prstDash val="dash"/>
          </a:ln>
        </p:spPr>
        <p:txBody>
          <a:bodyPr wrap="square">
            <a:spAutoFit/>
          </a:bodyPr>
          <a:lstStyle/>
          <a:p>
            <a:pPr algn="ctr"/>
            <a:r>
              <a:rPr lang="fr-FR" sz="1200" i="1" dirty="0">
                <a:latin typeface="Gandhi Sans" panose="02000000000000000000" pitchFamily="50" charset="0"/>
              </a:rPr>
              <a:t>Co-financement possible</a:t>
            </a:r>
          </a:p>
        </p:txBody>
      </p:sp>
      <p:cxnSp>
        <p:nvCxnSpPr>
          <p:cNvPr id="142" name="Connecteur droit 141">
            <a:extLst>
              <a:ext uri="{FF2B5EF4-FFF2-40B4-BE49-F238E27FC236}">
                <a16:creationId xmlns:a16="http://schemas.microsoft.com/office/drawing/2014/main" id="{9E324A08-9C74-4608-AD81-63EAF6217911}"/>
              </a:ext>
            </a:extLst>
          </p:cNvPr>
          <p:cNvCxnSpPr>
            <a:cxnSpLocks/>
          </p:cNvCxnSpPr>
          <p:nvPr/>
        </p:nvCxnSpPr>
        <p:spPr>
          <a:xfrm>
            <a:off x="2782279" y="4012784"/>
            <a:ext cx="179159" cy="0"/>
          </a:xfrm>
          <a:prstGeom prst="line">
            <a:avLst/>
          </a:prstGeom>
          <a:ln w="9525">
            <a:solidFill>
              <a:srgbClr val="010101"/>
            </a:solidFill>
            <a:prstDash val="dash"/>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13479449-9FEB-4DBC-ABDE-18D648C60D8F}"/>
              </a:ext>
            </a:extLst>
          </p:cNvPr>
          <p:cNvSpPr/>
          <p:nvPr/>
        </p:nvSpPr>
        <p:spPr>
          <a:xfrm>
            <a:off x="9598257" y="970840"/>
            <a:ext cx="188484" cy="170300"/>
          </a:xfrm>
          <a:prstGeom prst="rect">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4705422A-88D3-484A-9B52-BCEBBC360AF4}"/>
              </a:ext>
            </a:extLst>
          </p:cNvPr>
          <p:cNvSpPr/>
          <p:nvPr/>
        </p:nvSpPr>
        <p:spPr>
          <a:xfrm>
            <a:off x="9906984" y="965231"/>
            <a:ext cx="188484" cy="170300"/>
          </a:xfrm>
          <a:prstGeom prst="rect">
            <a:avLst/>
          </a:prstGeom>
          <a:noFill/>
          <a:ln w="285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Rectangle 149">
            <a:extLst>
              <a:ext uri="{FF2B5EF4-FFF2-40B4-BE49-F238E27FC236}">
                <a16:creationId xmlns:a16="http://schemas.microsoft.com/office/drawing/2014/main" id="{D6A42DA3-5800-416F-8CD0-75783EB298EA}"/>
              </a:ext>
            </a:extLst>
          </p:cNvPr>
          <p:cNvSpPr/>
          <p:nvPr/>
        </p:nvSpPr>
        <p:spPr>
          <a:xfrm>
            <a:off x="10211614" y="963142"/>
            <a:ext cx="188484" cy="170300"/>
          </a:xfrm>
          <a:prstGeom prst="rect">
            <a:avLst/>
          </a:prstGeom>
          <a:noFill/>
          <a:ln w="2857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9" name="Image 158" descr="Une image contenant dessin&#10;&#10;Description générée automatiquement">
            <a:hlinkClick r:id="rId2"/>
            <a:extLst>
              <a:ext uri="{FF2B5EF4-FFF2-40B4-BE49-F238E27FC236}">
                <a16:creationId xmlns:a16="http://schemas.microsoft.com/office/drawing/2014/main" id="{1EA0DFA7-73A2-4A61-A6CD-2FE9C474EFBA}"/>
              </a:ext>
            </a:extLst>
          </p:cNvPr>
          <p:cNvPicPr>
            <a:picLocks noChangeAspect="1"/>
          </p:cNvPicPr>
          <p:nvPr/>
        </p:nvPicPr>
        <p:blipFill>
          <a:blip r:embed="rId3">
            <a:alphaModFix amt="21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00025" y="1467935"/>
            <a:ext cx="2572177" cy="797446"/>
          </a:xfrm>
          <a:prstGeom prst="rect">
            <a:avLst/>
          </a:prstGeom>
          <a:ln w="76200">
            <a:noFill/>
          </a:ln>
          <a:effectLst/>
        </p:spPr>
      </p:pic>
    </p:spTree>
    <p:extLst>
      <p:ext uri="{BB962C8B-B14F-4D97-AF65-F5344CB8AC3E}">
        <p14:creationId xmlns:p14="http://schemas.microsoft.com/office/powerpoint/2010/main" val="302429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20BF1AF-0F7C-4E24-8E4C-9167B3F2232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brightnessContrast bright="43000"/>
                    </a14:imgEffect>
                  </a14:imgLayer>
                </a14:imgProps>
              </a:ext>
            </a:extLst>
          </a:blip>
          <a:stretch>
            <a:fillRect/>
          </a:stretch>
        </p:blipFill>
        <p:spPr>
          <a:xfrm>
            <a:off x="7276287" y="1602095"/>
            <a:ext cx="4915713" cy="3413174"/>
          </a:xfrm>
          <a:prstGeom prst="rect">
            <a:avLst/>
          </a:prstGeom>
        </p:spPr>
      </p:pic>
      <p:sp>
        <p:nvSpPr>
          <p:cNvPr id="9" name="Rectangle 8">
            <a:extLst>
              <a:ext uri="{FF2B5EF4-FFF2-40B4-BE49-F238E27FC236}">
                <a16:creationId xmlns:a16="http://schemas.microsoft.com/office/drawing/2014/main" id="{70B2081B-D57D-4142-90CB-C1CFA4DA977F}"/>
              </a:ext>
            </a:extLst>
          </p:cNvPr>
          <p:cNvSpPr/>
          <p:nvPr/>
        </p:nvSpPr>
        <p:spPr>
          <a:xfrm>
            <a:off x="771477" y="1471676"/>
            <a:ext cx="5699661" cy="1323311"/>
          </a:xfrm>
          <a:prstGeom prst="rect">
            <a:avLst/>
          </a:prstGeom>
        </p:spPr>
        <p:txBody>
          <a:bodyPr wrap="square">
            <a:spAutoFit/>
          </a:bodyPr>
          <a:lstStyle/>
          <a:p>
            <a:pPr algn="just">
              <a:lnSpc>
                <a:spcPct val="114000"/>
              </a:lnSpc>
            </a:pPr>
            <a:r>
              <a:rPr lang="fr-FR" sz="2000" b="1" dirty="0">
                <a:latin typeface="Gandhi Sans" panose="02000000000000000000" pitchFamily="50" charset="0"/>
              </a:rPr>
              <a:t>Le sujet</a:t>
            </a:r>
          </a:p>
          <a:p>
            <a:pPr algn="just"/>
            <a:r>
              <a:rPr lang="fr-FR" i="1" dirty="0">
                <a:latin typeface="Gandhi Sans" panose="02000000000000000000" pitchFamily="50" charset="0"/>
              </a:rPr>
              <a:t>Décrivez votre de sujet de façon complète avec le titre que vous envisagez de donner à votre thèse par exemple.</a:t>
            </a:r>
          </a:p>
          <a:p>
            <a:pPr algn="just">
              <a:lnSpc>
                <a:spcPct val="114000"/>
              </a:lnSpc>
            </a:pPr>
            <a:endParaRPr lang="fr-FR" sz="2000" b="1" dirty="0">
              <a:latin typeface="Gandhi Sans" panose="02000000000000000000" pitchFamily="50" charset="0"/>
            </a:endParaRPr>
          </a:p>
        </p:txBody>
      </p:sp>
      <p:sp>
        <p:nvSpPr>
          <p:cNvPr id="10" name="ZoneTexte 9">
            <a:extLst>
              <a:ext uri="{FF2B5EF4-FFF2-40B4-BE49-F238E27FC236}">
                <a16:creationId xmlns:a16="http://schemas.microsoft.com/office/drawing/2014/main" id="{C8E09D87-C743-4FB2-B116-B86EBA15EC2C}"/>
              </a:ext>
            </a:extLst>
          </p:cNvPr>
          <p:cNvSpPr txBox="1"/>
          <p:nvPr/>
        </p:nvSpPr>
        <p:spPr>
          <a:xfrm>
            <a:off x="771477" y="609414"/>
            <a:ext cx="6217920" cy="548868"/>
          </a:xfrm>
          <a:prstGeom prst="rect">
            <a:avLst/>
          </a:prstGeom>
          <a:noFill/>
        </p:spPr>
        <p:txBody>
          <a:bodyPr wrap="square">
            <a:spAutoFit/>
          </a:bodyPr>
          <a:lstStyle/>
          <a:p>
            <a:pPr>
              <a:lnSpc>
                <a:spcPct val="114000"/>
              </a:lnSpc>
            </a:pPr>
            <a:r>
              <a:rPr lang="fr-FR" sz="2800" b="1" dirty="0">
                <a:latin typeface="Gandhi Sans" panose="02000000000000000000" pitchFamily="50" charset="0"/>
              </a:rPr>
              <a:t>Votre projet de thèse</a:t>
            </a:r>
          </a:p>
        </p:txBody>
      </p:sp>
      <p:sp>
        <p:nvSpPr>
          <p:cNvPr id="11" name="Rectangle 10">
            <a:extLst>
              <a:ext uri="{FF2B5EF4-FFF2-40B4-BE49-F238E27FC236}">
                <a16:creationId xmlns:a16="http://schemas.microsoft.com/office/drawing/2014/main" id="{370B6E89-1834-40FB-8A0D-ACE0B388503C}"/>
              </a:ext>
            </a:extLst>
          </p:cNvPr>
          <p:cNvSpPr/>
          <p:nvPr/>
        </p:nvSpPr>
        <p:spPr>
          <a:xfrm>
            <a:off x="771477" y="2794987"/>
            <a:ext cx="5699661" cy="1661993"/>
          </a:xfrm>
          <a:prstGeom prst="rect">
            <a:avLst/>
          </a:prstGeom>
        </p:spPr>
        <p:txBody>
          <a:bodyPr wrap="square">
            <a:spAutoFit/>
          </a:bodyPr>
          <a:lstStyle/>
          <a:p>
            <a:pPr algn="just">
              <a:lnSpc>
                <a:spcPct val="150000"/>
              </a:lnSpc>
            </a:pPr>
            <a:r>
              <a:rPr lang="fr-FR" sz="2000" b="1" dirty="0">
                <a:latin typeface="Gandhi Sans" panose="02000000000000000000" pitchFamily="50" charset="0"/>
              </a:rPr>
              <a:t>Les enjeux et le contexte</a:t>
            </a:r>
          </a:p>
          <a:p>
            <a:pPr algn="just"/>
            <a:r>
              <a:rPr lang="fr-FR" i="1" dirty="0">
                <a:latin typeface="Gandhi Sans" panose="02000000000000000000" pitchFamily="50" charset="0"/>
              </a:rPr>
              <a:t>Quels sont les principaux enjeux sociaux ou territoriaux abordés par votre recherche ? Précisez si vos travaux se font en lien avec des évènements particuliers, une dynamique, une politique publique.</a:t>
            </a:r>
            <a:endParaRPr lang="fr-FR" b="1" dirty="0">
              <a:latin typeface="Gandhi Sans" panose="02000000000000000000" pitchFamily="50" charset="0"/>
            </a:endParaRPr>
          </a:p>
        </p:txBody>
      </p:sp>
      <p:sp>
        <p:nvSpPr>
          <p:cNvPr id="13" name="ZoneTexte 12">
            <a:extLst>
              <a:ext uri="{FF2B5EF4-FFF2-40B4-BE49-F238E27FC236}">
                <a16:creationId xmlns:a16="http://schemas.microsoft.com/office/drawing/2014/main" id="{455E5FD2-289F-4167-9382-D36F4296BB61}"/>
              </a:ext>
            </a:extLst>
          </p:cNvPr>
          <p:cNvSpPr txBox="1"/>
          <p:nvPr/>
        </p:nvSpPr>
        <p:spPr>
          <a:xfrm>
            <a:off x="7948241" y="4025520"/>
            <a:ext cx="1519610" cy="523220"/>
          </a:xfrm>
          <a:prstGeom prst="rect">
            <a:avLst/>
          </a:prstGeom>
          <a:noFill/>
        </p:spPr>
        <p:txBody>
          <a:bodyPr wrap="square">
            <a:spAutoFit/>
          </a:bodyPr>
          <a:lstStyle/>
          <a:p>
            <a:r>
              <a:rPr lang="fr-FR" sz="1400" dirty="0">
                <a:solidFill>
                  <a:schemeClr val="accent2"/>
                </a:solidFill>
                <a:latin typeface="Gandhi Sans" panose="02000000000000000000" pitchFamily="50" charset="0"/>
              </a:rPr>
              <a:t>Communauté de </a:t>
            </a:r>
          </a:p>
          <a:p>
            <a:r>
              <a:rPr lang="fr-FR" sz="1400" dirty="0">
                <a:solidFill>
                  <a:schemeClr val="accent2"/>
                </a:solidFill>
                <a:latin typeface="Gandhi Sans" panose="02000000000000000000" pitchFamily="50" charset="0"/>
              </a:rPr>
              <a:t>Communes de…</a:t>
            </a:r>
            <a:endParaRPr lang="fr-FR" sz="1400" dirty="0">
              <a:solidFill>
                <a:schemeClr val="accent2"/>
              </a:solidFill>
            </a:endParaRPr>
          </a:p>
        </p:txBody>
      </p:sp>
      <p:sp>
        <p:nvSpPr>
          <p:cNvPr id="12" name="Rectangle 11">
            <a:extLst>
              <a:ext uri="{FF2B5EF4-FFF2-40B4-BE49-F238E27FC236}">
                <a16:creationId xmlns:a16="http://schemas.microsoft.com/office/drawing/2014/main" id="{2733725F-472D-49A2-A2F4-9E6B6286C0B3}"/>
              </a:ext>
            </a:extLst>
          </p:cNvPr>
          <p:cNvSpPr/>
          <p:nvPr/>
        </p:nvSpPr>
        <p:spPr>
          <a:xfrm>
            <a:off x="9597867" y="3822554"/>
            <a:ext cx="1068772" cy="755796"/>
          </a:xfrm>
          <a:prstGeom prst="rect">
            <a:avLst/>
          </a:prstGeom>
          <a:solidFill>
            <a:schemeClr val="accent4">
              <a:alpha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F963D2C2-13B9-4CB2-9E5C-BB8EF4A8EE74}"/>
              </a:ext>
            </a:extLst>
          </p:cNvPr>
          <p:cNvSpPr/>
          <p:nvPr/>
        </p:nvSpPr>
        <p:spPr>
          <a:xfrm>
            <a:off x="9597867" y="3822554"/>
            <a:ext cx="1068772" cy="75579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855A808A-7B2D-4D12-8139-D85B749E347D}"/>
              </a:ext>
            </a:extLst>
          </p:cNvPr>
          <p:cNvSpPr txBox="1"/>
          <p:nvPr/>
        </p:nvSpPr>
        <p:spPr>
          <a:xfrm>
            <a:off x="832437" y="4740281"/>
            <a:ext cx="6096000" cy="129208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fr-FR" sz="1800" dirty="0">
                <a:latin typeface="Gandhi Sans" panose="02000000000000000000" pitchFamily="50" charset="0"/>
              </a:rPr>
              <a:t>Enjeu 1</a:t>
            </a:r>
          </a:p>
          <a:p>
            <a:pPr marL="285750" indent="-285750" algn="just">
              <a:lnSpc>
                <a:spcPct val="150000"/>
              </a:lnSpc>
              <a:buFont typeface="Arial" panose="020B0604020202020204" pitchFamily="34" charset="0"/>
              <a:buChar char="•"/>
            </a:pPr>
            <a:r>
              <a:rPr lang="fr-FR" sz="1800" dirty="0">
                <a:latin typeface="Gandhi Sans" panose="02000000000000000000" pitchFamily="50" charset="0"/>
              </a:rPr>
              <a:t>Enjeu 2</a:t>
            </a:r>
          </a:p>
          <a:p>
            <a:pPr marL="285750" indent="-285750" algn="just">
              <a:lnSpc>
                <a:spcPct val="150000"/>
              </a:lnSpc>
              <a:buFont typeface="Arial" panose="020B0604020202020204" pitchFamily="34" charset="0"/>
              <a:buChar char="•"/>
            </a:pPr>
            <a:r>
              <a:rPr lang="fr-FR" sz="1800" dirty="0">
                <a:latin typeface="Gandhi Sans" panose="02000000000000000000" pitchFamily="50" charset="0"/>
              </a:rPr>
              <a:t>Enjeu 3</a:t>
            </a:r>
          </a:p>
        </p:txBody>
      </p:sp>
      <p:sp>
        <p:nvSpPr>
          <p:cNvPr id="16" name="Rectangle 15">
            <a:extLst>
              <a:ext uri="{FF2B5EF4-FFF2-40B4-BE49-F238E27FC236}">
                <a16:creationId xmlns:a16="http://schemas.microsoft.com/office/drawing/2014/main" id="{1137A8F7-8249-4030-A0E6-C7F47D0EDC36}"/>
              </a:ext>
            </a:extLst>
          </p:cNvPr>
          <p:cNvSpPr/>
          <p:nvPr/>
        </p:nvSpPr>
        <p:spPr>
          <a:xfrm>
            <a:off x="7086761" y="1003867"/>
            <a:ext cx="5105239" cy="460963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0421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B2081B-D57D-4142-90CB-C1CFA4DA977F}"/>
              </a:ext>
            </a:extLst>
          </p:cNvPr>
          <p:cNvSpPr/>
          <p:nvPr/>
        </p:nvSpPr>
        <p:spPr>
          <a:xfrm>
            <a:off x="771477" y="1471676"/>
            <a:ext cx="8288118" cy="972446"/>
          </a:xfrm>
          <a:prstGeom prst="rect">
            <a:avLst/>
          </a:prstGeom>
        </p:spPr>
        <p:txBody>
          <a:bodyPr wrap="square">
            <a:spAutoFit/>
          </a:bodyPr>
          <a:lstStyle/>
          <a:p>
            <a:r>
              <a:rPr lang="fr-FR" i="1" dirty="0">
                <a:latin typeface="Gandhi Sans" panose="02000000000000000000" pitchFamily="50" charset="0"/>
              </a:rPr>
              <a:t>Démontrez en quoi la structure que vous démarchez peut être intéressée par votre sujet et bénéficier de vos recherches.</a:t>
            </a:r>
          </a:p>
          <a:p>
            <a:pPr>
              <a:lnSpc>
                <a:spcPct val="114000"/>
              </a:lnSpc>
            </a:pPr>
            <a:endParaRPr lang="fr-FR" sz="2000" b="1" dirty="0">
              <a:latin typeface="Gandhi Sans" panose="02000000000000000000" pitchFamily="50" charset="0"/>
            </a:endParaRPr>
          </a:p>
        </p:txBody>
      </p:sp>
      <p:sp>
        <p:nvSpPr>
          <p:cNvPr id="14" name="Rectangle 13">
            <a:extLst>
              <a:ext uri="{FF2B5EF4-FFF2-40B4-BE49-F238E27FC236}">
                <a16:creationId xmlns:a16="http://schemas.microsoft.com/office/drawing/2014/main" id="{32D5949F-92B5-45B3-817B-8DBDFA7E42CD}"/>
              </a:ext>
            </a:extLst>
          </p:cNvPr>
          <p:cNvSpPr/>
          <p:nvPr/>
        </p:nvSpPr>
        <p:spPr>
          <a:xfrm>
            <a:off x="4312944" y="-525808"/>
            <a:ext cx="691215" cy="369332"/>
          </a:xfrm>
          <a:prstGeom prst="rect">
            <a:avLst/>
          </a:prstGeom>
        </p:spPr>
        <p:txBody>
          <a:bodyPr wrap="none">
            <a:spAutoFit/>
          </a:bodyPr>
          <a:lstStyle/>
          <a:p>
            <a:r>
              <a:rPr lang="fr-FR" dirty="0">
                <a:latin typeface="Gandhi Sans" panose="02000000000000000000" pitchFamily="50" charset="0"/>
              </a:rPr>
              <a:t>1986</a:t>
            </a:r>
            <a:endParaRPr lang="fr-FR" dirty="0"/>
          </a:p>
        </p:txBody>
      </p:sp>
      <p:sp>
        <p:nvSpPr>
          <p:cNvPr id="10" name="ZoneTexte 9">
            <a:extLst>
              <a:ext uri="{FF2B5EF4-FFF2-40B4-BE49-F238E27FC236}">
                <a16:creationId xmlns:a16="http://schemas.microsoft.com/office/drawing/2014/main" id="{C8E09D87-C743-4FB2-B116-B86EBA15EC2C}"/>
              </a:ext>
            </a:extLst>
          </p:cNvPr>
          <p:cNvSpPr txBox="1"/>
          <p:nvPr/>
        </p:nvSpPr>
        <p:spPr>
          <a:xfrm>
            <a:off x="771477" y="609414"/>
            <a:ext cx="6217920" cy="548868"/>
          </a:xfrm>
          <a:prstGeom prst="rect">
            <a:avLst/>
          </a:prstGeom>
          <a:noFill/>
        </p:spPr>
        <p:txBody>
          <a:bodyPr wrap="square">
            <a:spAutoFit/>
          </a:bodyPr>
          <a:lstStyle/>
          <a:p>
            <a:pPr>
              <a:lnSpc>
                <a:spcPct val="114000"/>
              </a:lnSpc>
            </a:pPr>
            <a:r>
              <a:rPr lang="fr-FR" sz="2800" b="1" dirty="0">
                <a:latin typeface="Gandhi Sans" panose="02000000000000000000" pitchFamily="50" charset="0"/>
              </a:rPr>
              <a:t>Le choix de la structure d’accueil</a:t>
            </a:r>
          </a:p>
        </p:txBody>
      </p:sp>
      <p:sp>
        <p:nvSpPr>
          <p:cNvPr id="11" name="Rectangle 10">
            <a:extLst>
              <a:ext uri="{FF2B5EF4-FFF2-40B4-BE49-F238E27FC236}">
                <a16:creationId xmlns:a16="http://schemas.microsoft.com/office/drawing/2014/main" id="{370B6E89-1834-40FB-8A0D-ACE0B388503C}"/>
              </a:ext>
            </a:extLst>
          </p:cNvPr>
          <p:cNvSpPr/>
          <p:nvPr/>
        </p:nvSpPr>
        <p:spPr>
          <a:xfrm>
            <a:off x="771477" y="2536595"/>
            <a:ext cx="10649046" cy="2769412"/>
          </a:xfrm>
          <a:prstGeom prst="rect">
            <a:avLst/>
          </a:prstGeom>
        </p:spPr>
        <p:txBody>
          <a:bodyPr wrap="square">
            <a:spAutoFit/>
          </a:bodyPr>
          <a:lstStyle/>
          <a:p>
            <a:pPr marL="285750" indent="-285750">
              <a:lnSpc>
                <a:spcPct val="150000"/>
              </a:lnSpc>
              <a:buFont typeface="Arial" panose="020B0604020202020204" pitchFamily="34" charset="0"/>
              <a:buChar char="•"/>
            </a:pPr>
            <a:r>
              <a:rPr lang="fr-FR" sz="2000" dirty="0">
                <a:latin typeface="Gandhi Sans" panose="02000000000000000000" pitchFamily="50" charset="0"/>
              </a:rPr>
              <a:t>Une politique publique existante ou une volonté de la collectivité de traiter un sujet.</a:t>
            </a:r>
          </a:p>
          <a:p>
            <a:pPr marL="285750" indent="-285750">
              <a:lnSpc>
                <a:spcPct val="150000"/>
              </a:lnSpc>
              <a:buFont typeface="Arial" panose="020B0604020202020204" pitchFamily="34" charset="0"/>
              <a:buChar char="•"/>
            </a:pPr>
            <a:r>
              <a:rPr lang="fr-FR" sz="2000" dirty="0">
                <a:latin typeface="Gandhi Sans" panose="02000000000000000000" pitchFamily="50" charset="0"/>
              </a:rPr>
              <a:t>Les spécificités du territoires si vous travaillez sur une composante particulière.</a:t>
            </a:r>
          </a:p>
          <a:p>
            <a:pPr marL="285750" indent="-285750">
              <a:lnSpc>
                <a:spcPct val="150000"/>
              </a:lnSpc>
              <a:buFont typeface="Arial" panose="020B0604020202020204" pitchFamily="34" charset="0"/>
              <a:buChar char="•"/>
            </a:pPr>
            <a:r>
              <a:rPr lang="fr-FR" sz="2000" dirty="0">
                <a:latin typeface="Gandhi Sans" panose="02000000000000000000" pitchFamily="50" charset="0"/>
              </a:rPr>
              <a:t>Une appétence pour les dispositifs et les initiatives innovantes.</a:t>
            </a:r>
          </a:p>
          <a:p>
            <a:pPr marL="285750" indent="-285750">
              <a:lnSpc>
                <a:spcPct val="150000"/>
              </a:lnSpc>
              <a:buFont typeface="Arial" panose="020B0604020202020204" pitchFamily="34" charset="0"/>
              <a:buChar char="•"/>
            </a:pPr>
            <a:r>
              <a:rPr lang="fr-FR" sz="2000" dirty="0">
                <a:latin typeface="Gandhi Sans" panose="02000000000000000000" pitchFamily="50" charset="0"/>
              </a:rPr>
              <a:t>Une stratégie de recherche portée par la structure d’accueil.</a:t>
            </a:r>
          </a:p>
          <a:p>
            <a:pPr marL="285750" indent="-285750">
              <a:lnSpc>
                <a:spcPct val="150000"/>
              </a:lnSpc>
              <a:buFont typeface="Arial" panose="020B0604020202020204" pitchFamily="34" charset="0"/>
              <a:buChar char="•"/>
            </a:pPr>
            <a:r>
              <a:rPr lang="fr-FR" sz="2000" dirty="0">
                <a:latin typeface="Gandhi Sans" panose="02000000000000000000" pitchFamily="50" charset="0"/>
              </a:rPr>
              <a:t>La perspective de créer de la connaissance sur un sujet ou un territoire.</a:t>
            </a:r>
          </a:p>
          <a:p>
            <a:pPr marL="285750" indent="-285750">
              <a:lnSpc>
                <a:spcPct val="150000"/>
              </a:lnSpc>
              <a:buFont typeface="Arial" panose="020B0604020202020204" pitchFamily="34" charset="0"/>
              <a:buChar char="•"/>
            </a:pPr>
            <a:endParaRPr lang="fr-FR" dirty="0">
              <a:latin typeface="Gandhi Sans" panose="02000000000000000000" pitchFamily="50" charset="0"/>
            </a:endParaRPr>
          </a:p>
        </p:txBody>
      </p:sp>
      <p:sp>
        <p:nvSpPr>
          <p:cNvPr id="13" name="Rectangle 12">
            <a:extLst>
              <a:ext uri="{FF2B5EF4-FFF2-40B4-BE49-F238E27FC236}">
                <a16:creationId xmlns:a16="http://schemas.microsoft.com/office/drawing/2014/main" id="{397A30F3-C615-4F63-9639-9013C348CB20}"/>
              </a:ext>
            </a:extLst>
          </p:cNvPr>
          <p:cNvSpPr/>
          <p:nvPr/>
        </p:nvSpPr>
        <p:spPr>
          <a:xfrm>
            <a:off x="9333717" y="3995164"/>
            <a:ext cx="2255192" cy="21648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D402340D-7834-4477-8817-4E728410988C}"/>
              </a:ext>
            </a:extLst>
          </p:cNvPr>
          <p:cNvSpPr/>
          <p:nvPr/>
        </p:nvSpPr>
        <p:spPr>
          <a:xfrm>
            <a:off x="9082609" y="3769173"/>
            <a:ext cx="523220" cy="523220"/>
          </a:xfrm>
          <a:prstGeom prst="ellipse">
            <a:avLst/>
          </a:prstGeom>
          <a:solidFill>
            <a:srgbClr val="E30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Graphique 15" descr="Crayon">
            <a:extLst>
              <a:ext uri="{FF2B5EF4-FFF2-40B4-BE49-F238E27FC236}">
                <a16:creationId xmlns:a16="http://schemas.microsoft.com/office/drawing/2014/main" id="{5BC9D214-4C50-4AE5-88B8-E01CE37CE2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7139" y="3843703"/>
            <a:ext cx="374160" cy="374160"/>
          </a:xfrm>
          <a:prstGeom prst="rect">
            <a:avLst/>
          </a:prstGeom>
        </p:spPr>
      </p:pic>
      <p:sp>
        <p:nvSpPr>
          <p:cNvPr id="17" name="ZoneTexte 16">
            <a:extLst>
              <a:ext uri="{FF2B5EF4-FFF2-40B4-BE49-F238E27FC236}">
                <a16:creationId xmlns:a16="http://schemas.microsoft.com/office/drawing/2014/main" id="{972CAC7C-F3BE-41A9-83C7-E0E95E74A4A4}"/>
              </a:ext>
            </a:extLst>
          </p:cNvPr>
          <p:cNvSpPr txBox="1"/>
          <p:nvPr/>
        </p:nvSpPr>
        <p:spPr>
          <a:xfrm>
            <a:off x="9661731" y="4127268"/>
            <a:ext cx="1908175" cy="338554"/>
          </a:xfrm>
          <a:prstGeom prst="rect">
            <a:avLst/>
          </a:prstGeom>
          <a:noFill/>
        </p:spPr>
        <p:txBody>
          <a:bodyPr wrap="square">
            <a:spAutoFit/>
          </a:bodyPr>
          <a:lstStyle/>
          <a:p>
            <a:r>
              <a:rPr lang="fr-FR" sz="1600" dirty="0">
                <a:solidFill>
                  <a:srgbClr val="E3014C"/>
                </a:solidFill>
                <a:latin typeface="Gandhi Sans" panose="02000000000000000000" pitchFamily="50" charset="0"/>
              </a:rPr>
              <a:t>Conseil 1000 Docs</a:t>
            </a:r>
          </a:p>
        </p:txBody>
      </p:sp>
      <p:sp>
        <p:nvSpPr>
          <p:cNvPr id="18" name="ZoneTexte 17">
            <a:extLst>
              <a:ext uri="{FF2B5EF4-FFF2-40B4-BE49-F238E27FC236}">
                <a16:creationId xmlns:a16="http://schemas.microsoft.com/office/drawing/2014/main" id="{2FC46D3D-4D6A-4A74-8F92-1BE868DDD56E}"/>
              </a:ext>
            </a:extLst>
          </p:cNvPr>
          <p:cNvSpPr txBox="1"/>
          <p:nvPr/>
        </p:nvSpPr>
        <p:spPr>
          <a:xfrm>
            <a:off x="9441641" y="4457517"/>
            <a:ext cx="2045668" cy="1600438"/>
          </a:xfrm>
          <a:prstGeom prst="rect">
            <a:avLst/>
          </a:prstGeom>
          <a:noFill/>
        </p:spPr>
        <p:txBody>
          <a:bodyPr wrap="square" rtlCol="0">
            <a:spAutoFit/>
          </a:bodyPr>
          <a:lstStyle/>
          <a:p>
            <a:r>
              <a:rPr lang="fr-FR" sz="1400" dirty="0">
                <a:solidFill>
                  <a:schemeClr val="tx1">
                    <a:lumMod val="85000"/>
                    <a:lumOff val="15000"/>
                  </a:schemeClr>
                </a:solidFill>
                <a:latin typeface="Gandhi Sans" panose="02000000000000000000" pitchFamily="50" charset="0"/>
              </a:rPr>
              <a:t>Mettez en avant un </a:t>
            </a:r>
            <a:r>
              <a:rPr lang="fr-FR" sz="1400" b="1" dirty="0">
                <a:solidFill>
                  <a:schemeClr val="tx1">
                    <a:lumMod val="85000"/>
                    <a:lumOff val="15000"/>
                  </a:schemeClr>
                </a:solidFill>
                <a:latin typeface="Gandhi Sans" panose="02000000000000000000" pitchFamily="50" charset="0"/>
              </a:rPr>
              <a:t>contexte institutionnel favorable </a:t>
            </a:r>
            <a:r>
              <a:rPr lang="fr-FR" sz="1400" dirty="0">
                <a:solidFill>
                  <a:schemeClr val="tx1">
                    <a:lumMod val="85000"/>
                    <a:lumOff val="15000"/>
                  </a:schemeClr>
                </a:solidFill>
                <a:latin typeface="Gandhi Sans" panose="02000000000000000000" pitchFamily="50" charset="0"/>
              </a:rPr>
              <a:t>à vos travaux et à</a:t>
            </a:r>
            <a:r>
              <a:rPr lang="fr-FR" sz="1400" b="1" dirty="0">
                <a:solidFill>
                  <a:schemeClr val="tx1">
                    <a:lumMod val="85000"/>
                    <a:lumOff val="15000"/>
                  </a:schemeClr>
                </a:solidFill>
                <a:latin typeface="Gandhi Sans" panose="02000000000000000000" pitchFamily="50" charset="0"/>
              </a:rPr>
              <a:t> une éventuelle stratégie de recherche de la structure </a:t>
            </a:r>
            <a:r>
              <a:rPr lang="fr-FR" sz="1400" dirty="0">
                <a:solidFill>
                  <a:schemeClr val="tx1">
                    <a:lumMod val="85000"/>
                    <a:lumOff val="15000"/>
                  </a:schemeClr>
                </a:solidFill>
                <a:latin typeface="Gandhi Sans" panose="02000000000000000000" pitchFamily="50" charset="0"/>
              </a:rPr>
              <a:t>que vous rencontrez.</a:t>
            </a:r>
          </a:p>
        </p:txBody>
      </p:sp>
    </p:spTree>
    <p:extLst>
      <p:ext uri="{BB962C8B-B14F-4D97-AF65-F5344CB8AC3E}">
        <p14:creationId xmlns:p14="http://schemas.microsoft.com/office/powerpoint/2010/main" val="271642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9ECC791-E0C0-47C5-96B2-2C8A6E82109C}"/>
              </a:ext>
            </a:extLst>
          </p:cNvPr>
          <p:cNvSpPr/>
          <p:nvPr/>
        </p:nvSpPr>
        <p:spPr>
          <a:xfrm>
            <a:off x="2734802" y="3218712"/>
            <a:ext cx="1027086" cy="303311"/>
          </a:xfrm>
          <a:prstGeom prst="rect">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AE547F1-A59A-45D4-98BA-004FFFE61D3F}"/>
              </a:ext>
            </a:extLst>
          </p:cNvPr>
          <p:cNvSpPr/>
          <p:nvPr/>
        </p:nvSpPr>
        <p:spPr>
          <a:xfrm>
            <a:off x="5592831" y="3215794"/>
            <a:ext cx="1031683" cy="293636"/>
          </a:xfrm>
          <a:prstGeom prst="rect">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70B2081B-D57D-4142-90CB-C1CFA4DA977F}"/>
              </a:ext>
            </a:extLst>
          </p:cNvPr>
          <p:cNvSpPr/>
          <p:nvPr/>
        </p:nvSpPr>
        <p:spPr>
          <a:xfrm>
            <a:off x="771476" y="1471676"/>
            <a:ext cx="7694371" cy="1323311"/>
          </a:xfrm>
          <a:prstGeom prst="rect">
            <a:avLst/>
          </a:prstGeom>
        </p:spPr>
        <p:txBody>
          <a:bodyPr wrap="square">
            <a:spAutoFit/>
          </a:bodyPr>
          <a:lstStyle/>
          <a:p>
            <a:pPr>
              <a:lnSpc>
                <a:spcPct val="114000"/>
              </a:lnSpc>
            </a:pPr>
            <a:r>
              <a:rPr lang="fr-FR" sz="2000" b="1" dirty="0">
                <a:latin typeface="Gandhi Sans" panose="02000000000000000000" pitchFamily="50" charset="0"/>
              </a:rPr>
              <a:t>Calendrier prévisionnel</a:t>
            </a:r>
          </a:p>
          <a:p>
            <a:r>
              <a:rPr lang="fr-FR" i="1" dirty="0">
                <a:latin typeface="Gandhi Sans" panose="02000000000000000000" pitchFamily="50" charset="0"/>
              </a:rPr>
              <a:t>Donnez ici des détails sur le déroulement envisagé de la thèse durant les trois ans afin de permettre à la collectivité de se projeter.</a:t>
            </a:r>
          </a:p>
          <a:p>
            <a:pPr>
              <a:lnSpc>
                <a:spcPct val="114000"/>
              </a:lnSpc>
            </a:pPr>
            <a:endParaRPr lang="fr-FR" sz="2000" b="1" dirty="0">
              <a:latin typeface="Gandhi Sans" panose="02000000000000000000" pitchFamily="50" charset="0"/>
            </a:endParaRPr>
          </a:p>
        </p:txBody>
      </p:sp>
      <p:sp>
        <p:nvSpPr>
          <p:cNvPr id="14" name="Rectangle 13">
            <a:extLst>
              <a:ext uri="{FF2B5EF4-FFF2-40B4-BE49-F238E27FC236}">
                <a16:creationId xmlns:a16="http://schemas.microsoft.com/office/drawing/2014/main" id="{32D5949F-92B5-45B3-817B-8DBDFA7E42CD}"/>
              </a:ext>
            </a:extLst>
          </p:cNvPr>
          <p:cNvSpPr/>
          <p:nvPr/>
        </p:nvSpPr>
        <p:spPr>
          <a:xfrm>
            <a:off x="4312944" y="-525808"/>
            <a:ext cx="691215" cy="369332"/>
          </a:xfrm>
          <a:prstGeom prst="rect">
            <a:avLst/>
          </a:prstGeom>
        </p:spPr>
        <p:txBody>
          <a:bodyPr wrap="none">
            <a:spAutoFit/>
          </a:bodyPr>
          <a:lstStyle/>
          <a:p>
            <a:r>
              <a:rPr lang="fr-FR" dirty="0">
                <a:latin typeface="Gandhi Sans" panose="02000000000000000000" pitchFamily="50" charset="0"/>
              </a:rPr>
              <a:t>1986</a:t>
            </a:r>
            <a:endParaRPr lang="fr-FR" dirty="0"/>
          </a:p>
        </p:txBody>
      </p:sp>
      <p:sp>
        <p:nvSpPr>
          <p:cNvPr id="10" name="ZoneTexte 9">
            <a:extLst>
              <a:ext uri="{FF2B5EF4-FFF2-40B4-BE49-F238E27FC236}">
                <a16:creationId xmlns:a16="http://schemas.microsoft.com/office/drawing/2014/main" id="{C8E09D87-C743-4FB2-B116-B86EBA15EC2C}"/>
              </a:ext>
            </a:extLst>
          </p:cNvPr>
          <p:cNvSpPr txBox="1"/>
          <p:nvPr/>
        </p:nvSpPr>
        <p:spPr>
          <a:xfrm>
            <a:off x="771477" y="609414"/>
            <a:ext cx="6217920" cy="548868"/>
          </a:xfrm>
          <a:prstGeom prst="rect">
            <a:avLst/>
          </a:prstGeom>
          <a:noFill/>
        </p:spPr>
        <p:txBody>
          <a:bodyPr wrap="square">
            <a:spAutoFit/>
          </a:bodyPr>
          <a:lstStyle/>
          <a:p>
            <a:pPr>
              <a:lnSpc>
                <a:spcPct val="114000"/>
              </a:lnSpc>
            </a:pPr>
            <a:r>
              <a:rPr lang="fr-FR" sz="2800" b="1" dirty="0">
                <a:latin typeface="Gandhi Sans" panose="02000000000000000000" pitchFamily="50" charset="0"/>
              </a:rPr>
              <a:t>La méthodologie</a:t>
            </a:r>
          </a:p>
        </p:txBody>
      </p:sp>
      <p:sp>
        <p:nvSpPr>
          <p:cNvPr id="11" name="Rectangle 10">
            <a:extLst>
              <a:ext uri="{FF2B5EF4-FFF2-40B4-BE49-F238E27FC236}">
                <a16:creationId xmlns:a16="http://schemas.microsoft.com/office/drawing/2014/main" id="{370B6E89-1834-40FB-8A0D-ACE0B388503C}"/>
              </a:ext>
            </a:extLst>
          </p:cNvPr>
          <p:cNvSpPr/>
          <p:nvPr/>
        </p:nvSpPr>
        <p:spPr>
          <a:xfrm>
            <a:off x="771477" y="3818640"/>
            <a:ext cx="5216769" cy="2861745"/>
          </a:xfrm>
          <a:prstGeom prst="rect">
            <a:avLst/>
          </a:prstGeom>
        </p:spPr>
        <p:txBody>
          <a:bodyPr wrap="square">
            <a:spAutoFit/>
          </a:bodyPr>
          <a:lstStyle/>
          <a:p>
            <a:pPr>
              <a:lnSpc>
                <a:spcPct val="150000"/>
              </a:lnSpc>
            </a:pPr>
            <a:r>
              <a:rPr lang="fr-FR" sz="2000" b="1" dirty="0">
                <a:latin typeface="Gandhi Sans" panose="02000000000000000000" pitchFamily="50" charset="0"/>
              </a:rPr>
              <a:t>Les méthodes</a:t>
            </a:r>
          </a:p>
          <a:p>
            <a:r>
              <a:rPr lang="fr-FR" i="1" dirty="0">
                <a:latin typeface="Gandhi Sans" panose="02000000000000000000" pitchFamily="50" charset="0"/>
              </a:rPr>
              <a:t>Comment comptez-vous effectuer votre travail de recherche ?</a:t>
            </a:r>
          </a:p>
          <a:p>
            <a:pPr marL="285750" indent="-285750">
              <a:lnSpc>
                <a:spcPct val="150000"/>
              </a:lnSpc>
              <a:buFont typeface="Arial" panose="020B0604020202020204" pitchFamily="34" charset="0"/>
              <a:buChar char="•"/>
            </a:pPr>
            <a:r>
              <a:rPr lang="fr-FR" sz="2000" dirty="0">
                <a:latin typeface="Gandhi Sans" panose="02000000000000000000" pitchFamily="50" charset="0"/>
              </a:rPr>
              <a:t>Observation</a:t>
            </a:r>
          </a:p>
          <a:p>
            <a:pPr marL="285750" indent="-285750">
              <a:lnSpc>
                <a:spcPct val="150000"/>
              </a:lnSpc>
              <a:buFont typeface="Arial" panose="020B0604020202020204" pitchFamily="34" charset="0"/>
              <a:buChar char="•"/>
            </a:pPr>
            <a:r>
              <a:rPr lang="fr-FR" sz="2000" dirty="0">
                <a:latin typeface="Gandhi Sans" panose="02000000000000000000" pitchFamily="50" charset="0"/>
              </a:rPr>
              <a:t>Suivi d’un projet spécifique</a:t>
            </a:r>
          </a:p>
          <a:p>
            <a:pPr marL="285750" indent="-285750">
              <a:lnSpc>
                <a:spcPct val="150000"/>
              </a:lnSpc>
              <a:buFont typeface="Arial" panose="020B0604020202020204" pitchFamily="34" charset="0"/>
              <a:buChar char="•"/>
            </a:pPr>
            <a:r>
              <a:rPr lang="fr-FR" sz="2000" dirty="0">
                <a:latin typeface="Gandhi Sans" panose="02000000000000000000" pitchFamily="50" charset="0"/>
              </a:rPr>
              <a:t>Entretiens avec des acteurs locaux</a:t>
            </a:r>
          </a:p>
          <a:p>
            <a:pPr marL="285750" indent="-285750">
              <a:lnSpc>
                <a:spcPct val="150000"/>
              </a:lnSpc>
              <a:buFont typeface="Arial" panose="020B0604020202020204" pitchFamily="34" charset="0"/>
              <a:buChar char="•"/>
            </a:pPr>
            <a:endParaRPr lang="fr-FR" dirty="0">
              <a:latin typeface="Gandhi Sans" panose="02000000000000000000" pitchFamily="50" charset="0"/>
            </a:endParaRPr>
          </a:p>
        </p:txBody>
      </p:sp>
      <p:sp>
        <p:nvSpPr>
          <p:cNvPr id="12" name="Rectangle 11">
            <a:extLst>
              <a:ext uri="{FF2B5EF4-FFF2-40B4-BE49-F238E27FC236}">
                <a16:creationId xmlns:a16="http://schemas.microsoft.com/office/drawing/2014/main" id="{58551B73-64F0-4096-AC00-8445F8665800}"/>
              </a:ext>
            </a:extLst>
          </p:cNvPr>
          <p:cNvSpPr/>
          <p:nvPr/>
        </p:nvSpPr>
        <p:spPr>
          <a:xfrm>
            <a:off x="5988246" y="3818640"/>
            <a:ext cx="5730139" cy="2441053"/>
          </a:xfrm>
          <a:prstGeom prst="rect">
            <a:avLst/>
          </a:prstGeom>
        </p:spPr>
        <p:txBody>
          <a:bodyPr wrap="square">
            <a:spAutoFit/>
          </a:bodyPr>
          <a:lstStyle/>
          <a:p>
            <a:pPr>
              <a:lnSpc>
                <a:spcPct val="150000"/>
              </a:lnSpc>
            </a:pPr>
            <a:r>
              <a:rPr lang="fr-FR" sz="2000" b="1" dirty="0">
                <a:latin typeface="Gandhi Sans" panose="02000000000000000000" pitchFamily="50" charset="0"/>
              </a:rPr>
              <a:t>Vos outils</a:t>
            </a:r>
          </a:p>
          <a:p>
            <a:r>
              <a:rPr lang="fr-FR" i="1" dirty="0">
                <a:latin typeface="Gandhi Sans" panose="02000000000000000000" pitchFamily="50" charset="0"/>
              </a:rPr>
              <a:t>Mettez en valeur des outils spécifiques que vous comptez développer durant la Cifre.</a:t>
            </a:r>
            <a:endParaRPr lang="fr-FR" b="1" dirty="0">
              <a:latin typeface="Gandhi Sans" panose="02000000000000000000" pitchFamily="50" charset="0"/>
            </a:endParaRPr>
          </a:p>
          <a:p>
            <a:pPr marL="285750" indent="-285750">
              <a:lnSpc>
                <a:spcPct val="150000"/>
              </a:lnSpc>
              <a:buFont typeface="Arial" panose="020B0604020202020204" pitchFamily="34" charset="0"/>
              <a:buChar char="•"/>
            </a:pPr>
            <a:r>
              <a:rPr lang="fr-FR" sz="2000" dirty="0">
                <a:latin typeface="Gandhi Sans" panose="02000000000000000000" pitchFamily="50" charset="0"/>
              </a:rPr>
              <a:t>Ateliers avec les agents de la structure</a:t>
            </a:r>
          </a:p>
          <a:p>
            <a:pPr marL="285750" indent="-285750">
              <a:lnSpc>
                <a:spcPct val="150000"/>
              </a:lnSpc>
              <a:buFont typeface="Arial" panose="020B0604020202020204" pitchFamily="34" charset="0"/>
              <a:buChar char="•"/>
            </a:pPr>
            <a:r>
              <a:rPr lang="fr-FR" sz="2000" dirty="0">
                <a:latin typeface="Gandhi Sans" panose="02000000000000000000" pitchFamily="50" charset="0"/>
              </a:rPr>
              <a:t>Cartographie participative</a:t>
            </a:r>
          </a:p>
          <a:p>
            <a:pPr marL="285750" indent="-285750">
              <a:lnSpc>
                <a:spcPct val="150000"/>
              </a:lnSpc>
              <a:buFont typeface="Arial" panose="020B0604020202020204" pitchFamily="34" charset="0"/>
              <a:buChar char="•"/>
            </a:pPr>
            <a:r>
              <a:rPr lang="fr-FR" sz="2000" dirty="0">
                <a:latin typeface="Gandhi Sans" panose="02000000000000000000" pitchFamily="50" charset="0"/>
              </a:rPr>
              <a:t>Séminaires de recherche entre partenaires</a:t>
            </a:r>
            <a:endParaRPr lang="fr-FR" dirty="0">
              <a:latin typeface="Gandhi Sans" panose="02000000000000000000" pitchFamily="50" charset="0"/>
            </a:endParaRPr>
          </a:p>
        </p:txBody>
      </p:sp>
      <p:cxnSp>
        <p:nvCxnSpPr>
          <p:cNvPr id="13" name="Connecteur droit 12">
            <a:extLst>
              <a:ext uri="{FF2B5EF4-FFF2-40B4-BE49-F238E27FC236}">
                <a16:creationId xmlns:a16="http://schemas.microsoft.com/office/drawing/2014/main" id="{5D07C903-2EAF-482A-A54F-E04F912FAF51}"/>
              </a:ext>
            </a:extLst>
          </p:cNvPr>
          <p:cNvCxnSpPr>
            <a:cxnSpLocks/>
          </p:cNvCxnSpPr>
          <p:nvPr/>
        </p:nvCxnSpPr>
        <p:spPr>
          <a:xfrm>
            <a:off x="896866" y="3197142"/>
            <a:ext cx="1025881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00931573-56AF-4EFB-8640-34D70CAFA7D9}"/>
              </a:ext>
            </a:extLst>
          </p:cNvPr>
          <p:cNvSpPr/>
          <p:nvPr/>
        </p:nvSpPr>
        <p:spPr>
          <a:xfrm>
            <a:off x="896866" y="3113908"/>
            <a:ext cx="166467" cy="166467"/>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C0CD49B5-E037-46EE-B0F4-9A2858369603}"/>
              </a:ext>
            </a:extLst>
          </p:cNvPr>
          <p:cNvSpPr/>
          <p:nvPr/>
        </p:nvSpPr>
        <p:spPr>
          <a:xfrm>
            <a:off x="7643717" y="3120718"/>
            <a:ext cx="166467" cy="166467"/>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070A26BF-47D6-420D-920F-FDE2E2306F2D}"/>
              </a:ext>
            </a:extLst>
          </p:cNvPr>
          <p:cNvSpPr/>
          <p:nvPr/>
        </p:nvSpPr>
        <p:spPr>
          <a:xfrm>
            <a:off x="4312944" y="3113908"/>
            <a:ext cx="166467" cy="166467"/>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BF76CC8-3AD9-460C-A612-9F00C87E314C}"/>
              </a:ext>
            </a:extLst>
          </p:cNvPr>
          <p:cNvSpPr/>
          <p:nvPr/>
        </p:nvSpPr>
        <p:spPr>
          <a:xfrm>
            <a:off x="11059795" y="3120718"/>
            <a:ext cx="166467" cy="166467"/>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F521EA2F-9A31-45DE-9B71-221AB434AED1}"/>
              </a:ext>
            </a:extLst>
          </p:cNvPr>
          <p:cNvCxnSpPr/>
          <p:nvPr/>
        </p:nvCxnSpPr>
        <p:spPr>
          <a:xfrm>
            <a:off x="2729132" y="2880134"/>
            <a:ext cx="0" cy="634013"/>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5C09E89E-181D-4D2A-B3CA-9DF4E02CFB07}"/>
              </a:ext>
            </a:extLst>
          </p:cNvPr>
          <p:cNvCxnSpPr/>
          <p:nvPr/>
        </p:nvCxnSpPr>
        <p:spPr>
          <a:xfrm>
            <a:off x="3772535" y="2885640"/>
            <a:ext cx="0" cy="634013"/>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D96F221C-E8DB-4554-B66A-64F1592A36C0}"/>
              </a:ext>
            </a:extLst>
          </p:cNvPr>
          <p:cNvCxnSpPr/>
          <p:nvPr/>
        </p:nvCxnSpPr>
        <p:spPr>
          <a:xfrm>
            <a:off x="5582529" y="2860559"/>
            <a:ext cx="0" cy="634013"/>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A93DC320-DFD7-46A8-A9B9-3AE512E69B5B}"/>
              </a:ext>
            </a:extLst>
          </p:cNvPr>
          <p:cNvCxnSpPr/>
          <p:nvPr/>
        </p:nvCxnSpPr>
        <p:spPr>
          <a:xfrm>
            <a:off x="6625932" y="2866065"/>
            <a:ext cx="0" cy="634013"/>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82524650-6A8F-42CF-A21B-3403BD985386}"/>
              </a:ext>
            </a:extLst>
          </p:cNvPr>
          <p:cNvSpPr txBox="1"/>
          <p:nvPr/>
        </p:nvSpPr>
        <p:spPr>
          <a:xfrm>
            <a:off x="2552092" y="2839938"/>
            <a:ext cx="1430237" cy="338554"/>
          </a:xfrm>
          <a:prstGeom prst="rect">
            <a:avLst/>
          </a:prstGeom>
          <a:noFill/>
        </p:spPr>
        <p:txBody>
          <a:bodyPr wrap="square">
            <a:spAutoFit/>
          </a:bodyPr>
          <a:lstStyle/>
          <a:p>
            <a:pPr algn="ctr"/>
            <a:r>
              <a:rPr lang="fr-FR" sz="1600" i="1" dirty="0">
                <a:solidFill>
                  <a:schemeClr val="accent2"/>
                </a:solidFill>
                <a:latin typeface="Gandhi Sans" panose="02000000000000000000" pitchFamily="50" charset="0"/>
              </a:rPr>
              <a:t>Terrain</a:t>
            </a:r>
            <a:endParaRPr lang="fr-FR" sz="1600" dirty="0">
              <a:solidFill>
                <a:schemeClr val="accent2"/>
              </a:solidFill>
            </a:endParaRPr>
          </a:p>
        </p:txBody>
      </p:sp>
      <p:sp>
        <p:nvSpPr>
          <p:cNvPr id="23" name="ZoneTexte 22">
            <a:extLst>
              <a:ext uri="{FF2B5EF4-FFF2-40B4-BE49-F238E27FC236}">
                <a16:creationId xmlns:a16="http://schemas.microsoft.com/office/drawing/2014/main" id="{0EC8A9FB-D39A-4F0F-BA46-92A2BCF5A4B1}"/>
              </a:ext>
            </a:extLst>
          </p:cNvPr>
          <p:cNvSpPr txBox="1"/>
          <p:nvPr/>
        </p:nvSpPr>
        <p:spPr>
          <a:xfrm>
            <a:off x="5380881" y="2865397"/>
            <a:ext cx="1430237" cy="338554"/>
          </a:xfrm>
          <a:prstGeom prst="rect">
            <a:avLst/>
          </a:prstGeom>
          <a:noFill/>
        </p:spPr>
        <p:txBody>
          <a:bodyPr wrap="square">
            <a:spAutoFit/>
          </a:bodyPr>
          <a:lstStyle/>
          <a:p>
            <a:pPr algn="ctr"/>
            <a:r>
              <a:rPr lang="fr-FR" sz="1600" i="1" dirty="0">
                <a:solidFill>
                  <a:schemeClr val="accent2"/>
                </a:solidFill>
                <a:latin typeface="Gandhi Sans" panose="02000000000000000000" pitchFamily="50" charset="0"/>
              </a:rPr>
              <a:t>Terrain</a:t>
            </a:r>
            <a:endParaRPr lang="fr-FR" sz="1600" dirty="0">
              <a:solidFill>
                <a:schemeClr val="accent2"/>
              </a:solidFill>
            </a:endParaRPr>
          </a:p>
        </p:txBody>
      </p:sp>
      <p:sp>
        <p:nvSpPr>
          <p:cNvPr id="24" name="Ellipse 23">
            <a:extLst>
              <a:ext uri="{FF2B5EF4-FFF2-40B4-BE49-F238E27FC236}">
                <a16:creationId xmlns:a16="http://schemas.microsoft.com/office/drawing/2014/main" id="{93BED9F1-2EA1-4D5C-83D1-97548F42777E}"/>
              </a:ext>
            </a:extLst>
          </p:cNvPr>
          <p:cNvSpPr/>
          <p:nvPr/>
        </p:nvSpPr>
        <p:spPr>
          <a:xfrm>
            <a:off x="1880299" y="3120718"/>
            <a:ext cx="166467" cy="166467"/>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57A9D8AB-4EC2-4C0A-A106-E83AB8B7FDE9}"/>
              </a:ext>
            </a:extLst>
          </p:cNvPr>
          <p:cNvSpPr/>
          <p:nvPr/>
        </p:nvSpPr>
        <p:spPr>
          <a:xfrm>
            <a:off x="3707986" y="3125279"/>
            <a:ext cx="166467" cy="166467"/>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027E9FE9-8862-4F56-A533-9A6A0FD70820}"/>
              </a:ext>
            </a:extLst>
          </p:cNvPr>
          <p:cNvSpPr/>
          <p:nvPr/>
        </p:nvSpPr>
        <p:spPr>
          <a:xfrm>
            <a:off x="5273005" y="3120718"/>
            <a:ext cx="166467" cy="166467"/>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76322288-ADA0-4DA6-ACC0-6C9903BC304F}"/>
              </a:ext>
            </a:extLst>
          </p:cNvPr>
          <p:cNvSpPr/>
          <p:nvPr/>
        </p:nvSpPr>
        <p:spPr>
          <a:xfrm>
            <a:off x="7016263" y="3120717"/>
            <a:ext cx="166467" cy="166467"/>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25BAD2BF-9C42-4E20-A0FA-23291A2DEF6A}"/>
              </a:ext>
            </a:extLst>
          </p:cNvPr>
          <p:cNvSpPr/>
          <p:nvPr/>
        </p:nvSpPr>
        <p:spPr>
          <a:xfrm>
            <a:off x="8641068" y="3120717"/>
            <a:ext cx="166467" cy="166467"/>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DA708269-3DE0-42EB-A27C-D8092ADB82D8}"/>
              </a:ext>
            </a:extLst>
          </p:cNvPr>
          <p:cNvSpPr/>
          <p:nvPr/>
        </p:nvSpPr>
        <p:spPr>
          <a:xfrm>
            <a:off x="10099406" y="3120717"/>
            <a:ext cx="166467" cy="166467"/>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168FF5E5-A258-4230-AB53-95AFB75C6232}"/>
              </a:ext>
            </a:extLst>
          </p:cNvPr>
          <p:cNvSpPr txBox="1"/>
          <p:nvPr/>
        </p:nvSpPr>
        <p:spPr>
          <a:xfrm>
            <a:off x="259419" y="2801054"/>
            <a:ext cx="1457814" cy="307777"/>
          </a:xfrm>
          <a:prstGeom prst="rect">
            <a:avLst/>
          </a:prstGeom>
          <a:noFill/>
        </p:spPr>
        <p:txBody>
          <a:bodyPr wrap="square">
            <a:spAutoFit/>
          </a:bodyPr>
          <a:lstStyle/>
          <a:p>
            <a:pPr algn="ctr"/>
            <a:r>
              <a:rPr lang="fr-FR" sz="1400" b="1" dirty="0">
                <a:solidFill>
                  <a:schemeClr val="accent4"/>
                </a:solidFill>
                <a:latin typeface="Gandhi Sans" panose="02000000000000000000" pitchFamily="50" charset="0"/>
              </a:rPr>
              <a:t>2020</a:t>
            </a:r>
            <a:endParaRPr lang="fr-FR" sz="1400" dirty="0">
              <a:solidFill>
                <a:schemeClr val="accent4"/>
              </a:solidFill>
            </a:endParaRPr>
          </a:p>
        </p:txBody>
      </p:sp>
      <p:sp>
        <p:nvSpPr>
          <p:cNvPr id="31" name="ZoneTexte 30">
            <a:extLst>
              <a:ext uri="{FF2B5EF4-FFF2-40B4-BE49-F238E27FC236}">
                <a16:creationId xmlns:a16="http://schemas.microsoft.com/office/drawing/2014/main" id="{4F1C9A93-95E6-4D1B-9C93-6A5960D0DDB1}"/>
              </a:ext>
            </a:extLst>
          </p:cNvPr>
          <p:cNvSpPr txBox="1"/>
          <p:nvPr/>
        </p:nvSpPr>
        <p:spPr>
          <a:xfrm>
            <a:off x="3675102" y="2827780"/>
            <a:ext cx="1457814" cy="307777"/>
          </a:xfrm>
          <a:prstGeom prst="rect">
            <a:avLst/>
          </a:prstGeom>
          <a:noFill/>
        </p:spPr>
        <p:txBody>
          <a:bodyPr wrap="square">
            <a:spAutoFit/>
          </a:bodyPr>
          <a:lstStyle/>
          <a:p>
            <a:pPr algn="ctr"/>
            <a:r>
              <a:rPr lang="fr-FR" sz="1400" b="1" dirty="0">
                <a:solidFill>
                  <a:schemeClr val="accent4"/>
                </a:solidFill>
                <a:latin typeface="Gandhi Sans" panose="02000000000000000000" pitchFamily="50" charset="0"/>
              </a:rPr>
              <a:t>2021</a:t>
            </a:r>
            <a:endParaRPr lang="fr-FR" sz="1400" dirty="0">
              <a:solidFill>
                <a:schemeClr val="accent4"/>
              </a:solidFill>
            </a:endParaRPr>
          </a:p>
        </p:txBody>
      </p:sp>
      <p:sp>
        <p:nvSpPr>
          <p:cNvPr id="32" name="ZoneTexte 31">
            <a:extLst>
              <a:ext uri="{FF2B5EF4-FFF2-40B4-BE49-F238E27FC236}">
                <a16:creationId xmlns:a16="http://schemas.microsoft.com/office/drawing/2014/main" id="{689BE966-1DC5-47AE-B32F-896D65E099B6}"/>
              </a:ext>
            </a:extLst>
          </p:cNvPr>
          <p:cNvSpPr txBox="1"/>
          <p:nvPr/>
        </p:nvSpPr>
        <p:spPr>
          <a:xfrm>
            <a:off x="7008049" y="2824747"/>
            <a:ext cx="1457814" cy="307777"/>
          </a:xfrm>
          <a:prstGeom prst="rect">
            <a:avLst/>
          </a:prstGeom>
          <a:noFill/>
        </p:spPr>
        <p:txBody>
          <a:bodyPr wrap="square">
            <a:spAutoFit/>
          </a:bodyPr>
          <a:lstStyle/>
          <a:p>
            <a:pPr algn="ctr"/>
            <a:r>
              <a:rPr lang="fr-FR" sz="1400" b="1" dirty="0">
                <a:solidFill>
                  <a:schemeClr val="accent4"/>
                </a:solidFill>
                <a:latin typeface="Gandhi Sans" panose="02000000000000000000" pitchFamily="50" charset="0"/>
              </a:rPr>
              <a:t>2022</a:t>
            </a:r>
            <a:endParaRPr lang="fr-FR" sz="1400" dirty="0">
              <a:solidFill>
                <a:schemeClr val="accent4"/>
              </a:solidFill>
            </a:endParaRPr>
          </a:p>
        </p:txBody>
      </p:sp>
      <p:sp>
        <p:nvSpPr>
          <p:cNvPr id="33" name="ZoneTexte 32">
            <a:extLst>
              <a:ext uri="{FF2B5EF4-FFF2-40B4-BE49-F238E27FC236}">
                <a16:creationId xmlns:a16="http://schemas.microsoft.com/office/drawing/2014/main" id="{D6F1925E-D276-4B1B-AC42-0D07794987E3}"/>
              </a:ext>
            </a:extLst>
          </p:cNvPr>
          <p:cNvSpPr txBox="1"/>
          <p:nvPr/>
        </p:nvSpPr>
        <p:spPr>
          <a:xfrm>
            <a:off x="10414121" y="2810284"/>
            <a:ext cx="1457814" cy="307777"/>
          </a:xfrm>
          <a:prstGeom prst="rect">
            <a:avLst/>
          </a:prstGeom>
          <a:noFill/>
        </p:spPr>
        <p:txBody>
          <a:bodyPr wrap="square">
            <a:spAutoFit/>
          </a:bodyPr>
          <a:lstStyle/>
          <a:p>
            <a:pPr algn="ctr"/>
            <a:r>
              <a:rPr lang="fr-FR" sz="1400" b="1" dirty="0">
                <a:solidFill>
                  <a:schemeClr val="accent4"/>
                </a:solidFill>
                <a:latin typeface="Gandhi Sans" panose="02000000000000000000" pitchFamily="50" charset="0"/>
              </a:rPr>
              <a:t>2023</a:t>
            </a:r>
            <a:endParaRPr lang="fr-FR" sz="1400" dirty="0">
              <a:solidFill>
                <a:schemeClr val="accent4"/>
              </a:solidFill>
            </a:endParaRPr>
          </a:p>
        </p:txBody>
      </p:sp>
      <p:sp>
        <p:nvSpPr>
          <p:cNvPr id="36" name="Rectangle 35">
            <a:extLst>
              <a:ext uri="{FF2B5EF4-FFF2-40B4-BE49-F238E27FC236}">
                <a16:creationId xmlns:a16="http://schemas.microsoft.com/office/drawing/2014/main" id="{F931E9B7-EC4B-4BEC-A719-D6C42A0F245D}"/>
              </a:ext>
            </a:extLst>
          </p:cNvPr>
          <p:cNvSpPr/>
          <p:nvPr/>
        </p:nvSpPr>
        <p:spPr>
          <a:xfrm>
            <a:off x="9750031" y="286775"/>
            <a:ext cx="515842" cy="307721"/>
          </a:xfrm>
          <a:prstGeom prst="rect">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A2086D71-2D3E-4E2A-AB5D-78889C0D0A5C}"/>
              </a:ext>
            </a:extLst>
          </p:cNvPr>
          <p:cNvSpPr/>
          <p:nvPr/>
        </p:nvSpPr>
        <p:spPr>
          <a:xfrm>
            <a:off x="9936968" y="725040"/>
            <a:ext cx="166467" cy="166467"/>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BCCF50E1-17C0-456F-A633-6A3EC01DFF2C}"/>
              </a:ext>
            </a:extLst>
          </p:cNvPr>
          <p:cNvSpPr txBox="1"/>
          <p:nvPr/>
        </p:nvSpPr>
        <p:spPr>
          <a:xfrm>
            <a:off x="10414121" y="607390"/>
            <a:ext cx="1660019" cy="338554"/>
          </a:xfrm>
          <a:prstGeom prst="rect">
            <a:avLst/>
          </a:prstGeom>
          <a:noFill/>
        </p:spPr>
        <p:txBody>
          <a:bodyPr wrap="square">
            <a:spAutoFit/>
          </a:bodyPr>
          <a:lstStyle/>
          <a:p>
            <a:pPr algn="ctr"/>
            <a:r>
              <a:rPr lang="fr-FR" sz="1600" i="1" dirty="0">
                <a:latin typeface="Gandhi Sans" panose="02000000000000000000" pitchFamily="50" charset="0"/>
              </a:rPr>
              <a:t>Comité de suivi</a:t>
            </a:r>
            <a:endParaRPr lang="fr-FR" sz="1600" i="1" dirty="0"/>
          </a:p>
        </p:txBody>
      </p:sp>
      <p:sp>
        <p:nvSpPr>
          <p:cNvPr id="40" name="ZoneTexte 39">
            <a:extLst>
              <a:ext uri="{FF2B5EF4-FFF2-40B4-BE49-F238E27FC236}">
                <a16:creationId xmlns:a16="http://schemas.microsoft.com/office/drawing/2014/main" id="{CA507DED-C880-4D4E-900E-5F22C41ACADE}"/>
              </a:ext>
            </a:extLst>
          </p:cNvPr>
          <p:cNvSpPr txBox="1"/>
          <p:nvPr/>
        </p:nvSpPr>
        <p:spPr>
          <a:xfrm>
            <a:off x="10396252" y="255942"/>
            <a:ext cx="1660019" cy="338554"/>
          </a:xfrm>
          <a:prstGeom prst="rect">
            <a:avLst/>
          </a:prstGeom>
          <a:noFill/>
        </p:spPr>
        <p:txBody>
          <a:bodyPr wrap="square">
            <a:spAutoFit/>
          </a:bodyPr>
          <a:lstStyle/>
          <a:p>
            <a:pPr algn="ctr"/>
            <a:r>
              <a:rPr lang="fr-FR" sz="1600" i="1" dirty="0">
                <a:latin typeface="Gandhi Sans" panose="02000000000000000000" pitchFamily="50" charset="0"/>
              </a:rPr>
              <a:t>Terrains</a:t>
            </a:r>
          </a:p>
        </p:txBody>
      </p:sp>
      <p:sp>
        <p:nvSpPr>
          <p:cNvPr id="41" name="ZoneTexte 40">
            <a:extLst>
              <a:ext uri="{FF2B5EF4-FFF2-40B4-BE49-F238E27FC236}">
                <a16:creationId xmlns:a16="http://schemas.microsoft.com/office/drawing/2014/main" id="{67814B1C-14C9-4FE2-8A74-9ED574EB3F78}"/>
              </a:ext>
            </a:extLst>
          </p:cNvPr>
          <p:cNvSpPr txBox="1"/>
          <p:nvPr/>
        </p:nvSpPr>
        <p:spPr>
          <a:xfrm>
            <a:off x="1241448" y="3217295"/>
            <a:ext cx="1430237" cy="307777"/>
          </a:xfrm>
          <a:prstGeom prst="rect">
            <a:avLst/>
          </a:prstGeom>
          <a:noFill/>
        </p:spPr>
        <p:txBody>
          <a:bodyPr wrap="square">
            <a:spAutoFit/>
          </a:bodyPr>
          <a:lstStyle/>
          <a:p>
            <a:pPr algn="ctr"/>
            <a:r>
              <a:rPr lang="fr-FR" sz="1400" i="1" dirty="0">
                <a:solidFill>
                  <a:schemeClr val="accent2"/>
                </a:solidFill>
                <a:latin typeface="Gandhi Sans" panose="02000000000000000000" pitchFamily="50" charset="0"/>
              </a:rPr>
              <a:t>Avril</a:t>
            </a:r>
            <a:endParaRPr lang="fr-FR" sz="1400" dirty="0">
              <a:solidFill>
                <a:schemeClr val="accent2"/>
              </a:solidFill>
            </a:endParaRPr>
          </a:p>
        </p:txBody>
      </p:sp>
      <p:sp>
        <p:nvSpPr>
          <p:cNvPr id="42" name="ZoneTexte 41">
            <a:extLst>
              <a:ext uri="{FF2B5EF4-FFF2-40B4-BE49-F238E27FC236}">
                <a16:creationId xmlns:a16="http://schemas.microsoft.com/office/drawing/2014/main" id="{6AF270ED-8575-4D08-A364-65606BA0C014}"/>
              </a:ext>
            </a:extLst>
          </p:cNvPr>
          <p:cNvSpPr txBox="1"/>
          <p:nvPr/>
        </p:nvSpPr>
        <p:spPr>
          <a:xfrm>
            <a:off x="3389176" y="3243321"/>
            <a:ext cx="1430237" cy="307777"/>
          </a:xfrm>
          <a:prstGeom prst="rect">
            <a:avLst/>
          </a:prstGeom>
          <a:noFill/>
        </p:spPr>
        <p:txBody>
          <a:bodyPr wrap="square">
            <a:spAutoFit/>
          </a:bodyPr>
          <a:lstStyle/>
          <a:p>
            <a:pPr algn="ctr"/>
            <a:r>
              <a:rPr lang="fr-FR" sz="1400" i="1" dirty="0">
                <a:solidFill>
                  <a:schemeClr val="accent2"/>
                </a:solidFill>
                <a:latin typeface="Gandhi Sans" panose="02000000000000000000" pitchFamily="50" charset="0"/>
              </a:rPr>
              <a:t>Octobre</a:t>
            </a:r>
            <a:endParaRPr lang="fr-FR" sz="1400" dirty="0">
              <a:solidFill>
                <a:schemeClr val="accent2"/>
              </a:solidFill>
            </a:endParaRPr>
          </a:p>
        </p:txBody>
      </p:sp>
      <p:sp>
        <p:nvSpPr>
          <p:cNvPr id="43" name="ZoneTexte 42">
            <a:extLst>
              <a:ext uri="{FF2B5EF4-FFF2-40B4-BE49-F238E27FC236}">
                <a16:creationId xmlns:a16="http://schemas.microsoft.com/office/drawing/2014/main" id="{B3F5B93E-AF72-442A-97A1-FED7ED3A02DF}"/>
              </a:ext>
            </a:extLst>
          </p:cNvPr>
          <p:cNvSpPr txBox="1"/>
          <p:nvPr/>
        </p:nvSpPr>
        <p:spPr>
          <a:xfrm>
            <a:off x="4640414" y="2874550"/>
            <a:ext cx="1430237" cy="307777"/>
          </a:xfrm>
          <a:prstGeom prst="rect">
            <a:avLst/>
          </a:prstGeom>
          <a:noFill/>
        </p:spPr>
        <p:txBody>
          <a:bodyPr wrap="square">
            <a:spAutoFit/>
          </a:bodyPr>
          <a:lstStyle/>
          <a:p>
            <a:pPr algn="ctr"/>
            <a:r>
              <a:rPr lang="fr-FR" sz="1400" i="1" dirty="0">
                <a:solidFill>
                  <a:schemeClr val="accent2"/>
                </a:solidFill>
                <a:latin typeface="Gandhi Sans" panose="02000000000000000000" pitchFamily="50" charset="0"/>
              </a:rPr>
              <a:t>Mars</a:t>
            </a:r>
            <a:endParaRPr lang="fr-FR" sz="1400" dirty="0">
              <a:solidFill>
                <a:schemeClr val="accent2"/>
              </a:solidFill>
            </a:endParaRPr>
          </a:p>
        </p:txBody>
      </p:sp>
      <p:sp>
        <p:nvSpPr>
          <p:cNvPr id="44" name="ZoneTexte 43">
            <a:extLst>
              <a:ext uri="{FF2B5EF4-FFF2-40B4-BE49-F238E27FC236}">
                <a16:creationId xmlns:a16="http://schemas.microsoft.com/office/drawing/2014/main" id="{3B65ECC3-F6A1-439D-B883-C54437A0EFB8}"/>
              </a:ext>
            </a:extLst>
          </p:cNvPr>
          <p:cNvSpPr txBox="1"/>
          <p:nvPr/>
        </p:nvSpPr>
        <p:spPr>
          <a:xfrm>
            <a:off x="6389148" y="3210890"/>
            <a:ext cx="1430237" cy="307777"/>
          </a:xfrm>
          <a:prstGeom prst="rect">
            <a:avLst/>
          </a:prstGeom>
          <a:noFill/>
        </p:spPr>
        <p:txBody>
          <a:bodyPr wrap="square">
            <a:spAutoFit/>
          </a:bodyPr>
          <a:lstStyle/>
          <a:p>
            <a:pPr algn="ctr"/>
            <a:r>
              <a:rPr lang="fr-FR" sz="1400" i="1" dirty="0">
                <a:solidFill>
                  <a:schemeClr val="accent2"/>
                </a:solidFill>
                <a:latin typeface="Gandhi Sans" panose="02000000000000000000" pitchFamily="50" charset="0"/>
              </a:rPr>
              <a:t>Septembre</a:t>
            </a:r>
            <a:endParaRPr lang="fr-FR" sz="1400" dirty="0">
              <a:solidFill>
                <a:schemeClr val="accent2"/>
              </a:solidFill>
            </a:endParaRPr>
          </a:p>
        </p:txBody>
      </p:sp>
      <p:sp>
        <p:nvSpPr>
          <p:cNvPr id="45" name="ZoneTexte 44">
            <a:extLst>
              <a:ext uri="{FF2B5EF4-FFF2-40B4-BE49-F238E27FC236}">
                <a16:creationId xmlns:a16="http://schemas.microsoft.com/office/drawing/2014/main" id="{6D27BBA4-A02F-4D6E-AB52-086948AE0C3D}"/>
              </a:ext>
            </a:extLst>
          </p:cNvPr>
          <p:cNvSpPr txBox="1"/>
          <p:nvPr/>
        </p:nvSpPr>
        <p:spPr>
          <a:xfrm>
            <a:off x="8004753" y="3235500"/>
            <a:ext cx="1430237" cy="307777"/>
          </a:xfrm>
          <a:prstGeom prst="rect">
            <a:avLst/>
          </a:prstGeom>
          <a:noFill/>
        </p:spPr>
        <p:txBody>
          <a:bodyPr wrap="square">
            <a:spAutoFit/>
          </a:bodyPr>
          <a:lstStyle/>
          <a:p>
            <a:pPr algn="ctr"/>
            <a:r>
              <a:rPr lang="fr-FR" sz="1400" i="1" dirty="0">
                <a:solidFill>
                  <a:schemeClr val="accent2"/>
                </a:solidFill>
                <a:latin typeface="Gandhi Sans" panose="02000000000000000000" pitchFamily="50" charset="0"/>
              </a:rPr>
              <a:t>Mars</a:t>
            </a:r>
            <a:endParaRPr lang="fr-FR" sz="1400" dirty="0">
              <a:solidFill>
                <a:schemeClr val="accent2"/>
              </a:solidFill>
            </a:endParaRPr>
          </a:p>
        </p:txBody>
      </p:sp>
      <p:sp>
        <p:nvSpPr>
          <p:cNvPr id="46" name="ZoneTexte 45">
            <a:extLst>
              <a:ext uri="{FF2B5EF4-FFF2-40B4-BE49-F238E27FC236}">
                <a16:creationId xmlns:a16="http://schemas.microsoft.com/office/drawing/2014/main" id="{A2B19F91-A69F-4561-BB04-0177E92C35E8}"/>
              </a:ext>
            </a:extLst>
          </p:cNvPr>
          <p:cNvSpPr txBox="1"/>
          <p:nvPr/>
        </p:nvSpPr>
        <p:spPr>
          <a:xfrm>
            <a:off x="9467520" y="3220231"/>
            <a:ext cx="1430237" cy="307777"/>
          </a:xfrm>
          <a:prstGeom prst="rect">
            <a:avLst/>
          </a:prstGeom>
          <a:noFill/>
        </p:spPr>
        <p:txBody>
          <a:bodyPr wrap="square">
            <a:spAutoFit/>
          </a:bodyPr>
          <a:lstStyle/>
          <a:p>
            <a:pPr algn="ctr"/>
            <a:r>
              <a:rPr lang="fr-FR" sz="1400" i="1" dirty="0">
                <a:solidFill>
                  <a:schemeClr val="accent2"/>
                </a:solidFill>
                <a:latin typeface="Gandhi Sans" panose="02000000000000000000" pitchFamily="50" charset="0"/>
              </a:rPr>
              <a:t>Septembre</a:t>
            </a:r>
            <a:endParaRPr lang="fr-FR" sz="1400" dirty="0">
              <a:solidFill>
                <a:schemeClr val="accent2"/>
              </a:solidFill>
            </a:endParaRPr>
          </a:p>
        </p:txBody>
      </p:sp>
      <p:sp>
        <p:nvSpPr>
          <p:cNvPr id="47" name="Rectangle 46">
            <a:extLst>
              <a:ext uri="{FF2B5EF4-FFF2-40B4-BE49-F238E27FC236}">
                <a16:creationId xmlns:a16="http://schemas.microsoft.com/office/drawing/2014/main" id="{F72AE59C-C269-49CB-ADE2-732356E47CE9}"/>
              </a:ext>
            </a:extLst>
          </p:cNvPr>
          <p:cNvSpPr/>
          <p:nvPr/>
        </p:nvSpPr>
        <p:spPr>
          <a:xfrm>
            <a:off x="110035" y="2573779"/>
            <a:ext cx="11997273" cy="1247718"/>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8681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B2081B-D57D-4142-90CB-C1CFA4DA977F}"/>
              </a:ext>
            </a:extLst>
          </p:cNvPr>
          <p:cNvSpPr/>
          <p:nvPr/>
        </p:nvSpPr>
        <p:spPr>
          <a:xfrm>
            <a:off x="771477" y="1471676"/>
            <a:ext cx="10496745" cy="1323311"/>
          </a:xfrm>
          <a:prstGeom prst="rect">
            <a:avLst/>
          </a:prstGeom>
        </p:spPr>
        <p:txBody>
          <a:bodyPr wrap="square">
            <a:spAutoFit/>
          </a:bodyPr>
          <a:lstStyle/>
          <a:p>
            <a:pPr>
              <a:lnSpc>
                <a:spcPct val="114000"/>
              </a:lnSpc>
            </a:pPr>
            <a:r>
              <a:rPr lang="fr-FR" sz="2000" b="1" dirty="0">
                <a:latin typeface="Gandhi Sans" panose="02000000000000000000" pitchFamily="50" charset="0"/>
              </a:rPr>
              <a:t>Le laboratoire de rattachement</a:t>
            </a:r>
          </a:p>
          <a:p>
            <a:r>
              <a:rPr lang="fr-FR" i="1" dirty="0">
                <a:latin typeface="Gandhi Sans" panose="02000000000000000000" pitchFamily="50" charset="0"/>
              </a:rPr>
              <a:t>Evoquez le laboratoire avec lequel vous comptez travailler, ses axes de recherche stratégiques et la personne qui sera votre directeur(</a:t>
            </a:r>
            <a:r>
              <a:rPr lang="fr-FR" i="1" dirty="0" err="1">
                <a:latin typeface="Gandhi Sans" panose="02000000000000000000" pitchFamily="50" charset="0"/>
              </a:rPr>
              <a:t>trice</a:t>
            </a:r>
            <a:r>
              <a:rPr lang="fr-FR" i="1" dirty="0">
                <a:latin typeface="Gandhi Sans" panose="02000000000000000000" pitchFamily="50" charset="0"/>
              </a:rPr>
              <a:t>) de thèse.</a:t>
            </a:r>
          </a:p>
          <a:p>
            <a:pPr>
              <a:lnSpc>
                <a:spcPct val="114000"/>
              </a:lnSpc>
            </a:pPr>
            <a:endParaRPr lang="fr-FR" sz="2000" b="1" dirty="0">
              <a:latin typeface="Gandhi Sans" panose="02000000000000000000" pitchFamily="50" charset="0"/>
            </a:endParaRPr>
          </a:p>
        </p:txBody>
      </p:sp>
      <p:sp>
        <p:nvSpPr>
          <p:cNvPr id="14" name="Rectangle 13">
            <a:extLst>
              <a:ext uri="{FF2B5EF4-FFF2-40B4-BE49-F238E27FC236}">
                <a16:creationId xmlns:a16="http://schemas.microsoft.com/office/drawing/2014/main" id="{32D5949F-92B5-45B3-817B-8DBDFA7E42CD}"/>
              </a:ext>
            </a:extLst>
          </p:cNvPr>
          <p:cNvSpPr/>
          <p:nvPr/>
        </p:nvSpPr>
        <p:spPr>
          <a:xfrm>
            <a:off x="4312944" y="-525808"/>
            <a:ext cx="691215" cy="369332"/>
          </a:xfrm>
          <a:prstGeom prst="rect">
            <a:avLst/>
          </a:prstGeom>
        </p:spPr>
        <p:txBody>
          <a:bodyPr wrap="none">
            <a:spAutoFit/>
          </a:bodyPr>
          <a:lstStyle/>
          <a:p>
            <a:r>
              <a:rPr lang="fr-FR" dirty="0">
                <a:latin typeface="Gandhi Sans" panose="02000000000000000000" pitchFamily="50" charset="0"/>
              </a:rPr>
              <a:t>1986</a:t>
            </a:r>
            <a:endParaRPr lang="fr-FR" dirty="0"/>
          </a:p>
        </p:txBody>
      </p:sp>
      <p:sp>
        <p:nvSpPr>
          <p:cNvPr id="10" name="ZoneTexte 9">
            <a:extLst>
              <a:ext uri="{FF2B5EF4-FFF2-40B4-BE49-F238E27FC236}">
                <a16:creationId xmlns:a16="http://schemas.microsoft.com/office/drawing/2014/main" id="{C8E09D87-C743-4FB2-B116-B86EBA15EC2C}"/>
              </a:ext>
            </a:extLst>
          </p:cNvPr>
          <p:cNvSpPr txBox="1"/>
          <p:nvPr/>
        </p:nvSpPr>
        <p:spPr>
          <a:xfrm>
            <a:off x="771477" y="609414"/>
            <a:ext cx="6217920" cy="548868"/>
          </a:xfrm>
          <a:prstGeom prst="rect">
            <a:avLst/>
          </a:prstGeom>
          <a:noFill/>
        </p:spPr>
        <p:txBody>
          <a:bodyPr wrap="square">
            <a:spAutoFit/>
          </a:bodyPr>
          <a:lstStyle/>
          <a:p>
            <a:pPr>
              <a:lnSpc>
                <a:spcPct val="114000"/>
              </a:lnSpc>
            </a:pPr>
            <a:r>
              <a:rPr lang="fr-FR" sz="2800" b="1" dirty="0">
                <a:latin typeface="Gandhi Sans" panose="02000000000000000000" pitchFamily="50" charset="0"/>
              </a:rPr>
              <a:t>Les partenaires</a:t>
            </a:r>
          </a:p>
        </p:txBody>
      </p:sp>
      <p:sp>
        <p:nvSpPr>
          <p:cNvPr id="11" name="Rectangle 10">
            <a:extLst>
              <a:ext uri="{FF2B5EF4-FFF2-40B4-BE49-F238E27FC236}">
                <a16:creationId xmlns:a16="http://schemas.microsoft.com/office/drawing/2014/main" id="{370B6E89-1834-40FB-8A0D-ACE0B388503C}"/>
              </a:ext>
            </a:extLst>
          </p:cNvPr>
          <p:cNvSpPr/>
          <p:nvPr/>
        </p:nvSpPr>
        <p:spPr>
          <a:xfrm>
            <a:off x="771477" y="2819839"/>
            <a:ext cx="10496745" cy="3323410"/>
          </a:xfrm>
          <a:prstGeom prst="rect">
            <a:avLst/>
          </a:prstGeom>
        </p:spPr>
        <p:txBody>
          <a:bodyPr wrap="square">
            <a:spAutoFit/>
          </a:bodyPr>
          <a:lstStyle/>
          <a:p>
            <a:pPr>
              <a:lnSpc>
                <a:spcPct val="150000"/>
              </a:lnSpc>
            </a:pPr>
            <a:r>
              <a:rPr lang="fr-FR" sz="2000" b="1" dirty="0">
                <a:latin typeface="Gandhi Sans" panose="02000000000000000000" pitchFamily="50" charset="0"/>
              </a:rPr>
              <a:t>Partenaires potentiels</a:t>
            </a:r>
          </a:p>
          <a:p>
            <a:r>
              <a:rPr lang="fr-FR" i="1" dirty="0">
                <a:latin typeface="Gandhi Sans" panose="02000000000000000000" pitchFamily="50" charset="0"/>
              </a:rPr>
              <a:t>Vous pouvez suggérer à la structure que vous rencontrez d’autres partenaires qui pourraient être intéressés par vos travaux et être sollicités durant la thèse.</a:t>
            </a:r>
          </a:p>
          <a:p>
            <a:pPr marL="285750" indent="-285750">
              <a:lnSpc>
                <a:spcPct val="150000"/>
              </a:lnSpc>
              <a:buFont typeface="Arial" panose="020B0604020202020204" pitchFamily="34" charset="0"/>
              <a:buChar char="•"/>
            </a:pPr>
            <a:r>
              <a:rPr lang="fr-FR" sz="2000" dirty="0">
                <a:latin typeface="Gandhi Sans" panose="02000000000000000000" pitchFamily="50" charset="0"/>
              </a:rPr>
              <a:t>Autre collectivité du territoire</a:t>
            </a:r>
          </a:p>
          <a:p>
            <a:pPr marL="285750" indent="-285750">
              <a:lnSpc>
                <a:spcPct val="150000"/>
              </a:lnSpc>
              <a:buFont typeface="Arial" panose="020B0604020202020204" pitchFamily="34" charset="0"/>
              <a:buChar char="•"/>
            </a:pPr>
            <a:r>
              <a:rPr lang="fr-FR" sz="2000" dirty="0">
                <a:latin typeface="Gandhi Sans" panose="02000000000000000000" pitchFamily="50" charset="0"/>
              </a:rPr>
              <a:t>Association locale </a:t>
            </a:r>
          </a:p>
          <a:p>
            <a:pPr marL="285750" indent="-285750">
              <a:lnSpc>
                <a:spcPct val="150000"/>
              </a:lnSpc>
              <a:buFont typeface="Arial" panose="020B0604020202020204" pitchFamily="34" charset="0"/>
              <a:buChar char="•"/>
            </a:pPr>
            <a:r>
              <a:rPr lang="fr-FR" sz="2000" dirty="0">
                <a:latin typeface="Gandhi Sans" panose="02000000000000000000" pitchFamily="50" charset="0"/>
              </a:rPr>
              <a:t>Entreprise du secteur privé</a:t>
            </a:r>
          </a:p>
          <a:p>
            <a:pPr marL="285750" indent="-285750">
              <a:lnSpc>
                <a:spcPct val="150000"/>
              </a:lnSpc>
              <a:buFont typeface="Arial" panose="020B0604020202020204" pitchFamily="34" charset="0"/>
              <a:buChar char="•"/>
            </a:pPr>
            <a:endParaRPr lang="fr-FR" sz="2000" dirty="0">
              <a:latin typeface="Gandhi Sans" panose="02000000000000000000" pitchFamily="50" charset="0"/>
            </a:endParaRPr>
          </a:p>
          <a:p>
            <a:pPr marL="285750" indent="-285750">
              <a:lnSpc>
                <a:spcPct val="150000"/>
              </a:lnSpc>
              <a:buFont typeface="Arial" panose="020B0604020202020204" pitchFamily="34" charset="0"/>
              <a:buChar char="•"/>
            </a:pPr>
            <a:endParaRPr lang="fr-FR" dirty="0">
              <a:latin typeface="Gandhi Sans" panose="02000000000000000000" pitchFamily="50" charset="0"/>
            </a:endParaRPr>
          </a:p>
        </p:txBody>
      </p:sp>
      <p:sp>
        <p:nvSpPr>
          <p:cNvPr id="13" name="Rectangle 12">
            <a:extLst>
              <a:ext uri="{FF2B5EF4-FFF2-40B4-BE49-F238E27FC236}">
                <a16:creationId xmlns:a16="http://schemas.microsoft.com/office/drawing/2014/main" id="{8302B84C-10DB-4B71-A8BF-177A37425F1C}"/>
              </a:ext>
            </a:extLst>
          </p:cNvPr>
          <p:cNvSpPr/>
          <p:nvPr/>
        </p:nvSpPr>
        <p:spPr>
          <a:xfrm>
            <a:off x="6459198" y="4394434"/>
            <a:ext cx="2255192" cy="17488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6837B8A4-BAEF-43D0-907D-2C6FA1F28C98}"/>
              </a:ext>
            </a:extLst>
          </p:cNvPr>
          <p:cNvSpPr/>
          <p:nvPr/>
        </p:nvSpPr>
        <p:spPr>
          <a:xfrm>
            <a:off x="6208090" y="4168442"/>
            <a:ext cx="523220" cy="523220"/>
          </a:xfrm>
          <a:prstGeom prst="ellipse">
            <a:avLst/>
          </a:prstGeom>
          <a:solidFill>
            <a:srgbClr val="E30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Graphique 15" descr="Crayon">
            <a:extLst>
              <a:ext uri="{FF2B5EF4-FFF2-40B4-BE49-F238E27FC236}">
                <a16:creationId xmlns:a16="http://schemas.microsoft.com/office/drawing/2014/main" id="{1B06925E-A8D1-48A1-8512-2E94555997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2620" y="4242972"/>
            <a:ext cx="374160" cy="374160"/>
          </a:xfrm>
          <a:prstGeom prst="rect">
            <a:avLst/>
          </a:prstGeom>
        </p:spPr>
      </p:pic>
      <p:sp>
        <p:nvSpPr>
          <p:cNvPr id="17" name="ZoneTexte 16">
            <a:extLst>
              <a:ext uri="{FF2B5EF4-FFF2-40B4-BE49-F238E27FC236}">
                <a16:creationId xmlns:a16="http://schemas.microsoft.com/office/drawing/2014/main" id="{676814A9-0FDF-40C6-91F1-7EE2313091EE}"/>
              </a:ext>
            </a:extLst>
          </p:cNvPr>
          <p:cNvSpPr txBox="1"/>
          <p:nvPr/>
        </p:nvSpPr>
        <p:spPr>
          <a:xfrm>
            <a:off x="6787212" y="4526537"/>
            <a:ext cx="1908175" cy="338554"/>
          </a:xfrm>
          <a:prstGeom prst="rect">
            <a:avLst/>
          </a:prstGeom>
          <a:noFill/>
        </p:spPr>
        <p:txBody>
          <a:bodyPr wrap="square">
            <a:spAutoFit/>
          </a:bodyPr>
          <a:lstStyle/>
          <a:p>
            <a:r>
              <a:rPr lang="fr-FR" sz="1600" dirty="0">
                <a:solidFill>
                  <a:srgbClr val="E3014C"/>
                </a:solidFill>
                <a:latin typeface="Gandhi Sans" panose="02000000000000000000" pitchFamily="50" charset="0"/>
              </a:rPr>
              <a:t>Conseil 1000 Docs</a:t>
            </a:r>
          </a:p>
        </p:txBody>
      </p:sp>
      <p:sp>
        <p:nvSpPr>
          <p:cNvPr id="18" name="ZoneTexte 17">
            <a:extLst>
              <a:ext uri="{FF2B5EF4-FFF2-40B4-BE49-F238E27FC236}">
                <a16:creationId xmlns:a16="http://schemas.microsoft.com/office/drawing/2014/main" id="{94D89944-0EB1-407C-8C71-28B56D9A970E}"/>
              </a:ext>
            </a:extLst>
          </p:cNvPr>
          <p:cNvSpPr txBox="1"/>
          <p:nvPr/>
        </p:nvSpPr>
        <p:spPr>
          <a:xfrm>
            <a:off x="6567122" y="4856786"/>
            <a:ext cx="2045668" cy="1169551"/>
          </a:xfrm>
          <a:prstGeom prst="rect">
            <a:avLst/>
          </a:prstGeom>
          <a:noFill/>
        </p:spPr>
        <p:txBody>
          <a:bodyPr wrap="square" rtlCol="0">
            <a:spAutoFit/>
          </a:bodyPr>
          <a:lstStyle/>
          <a:p>
            <a:r>
              <a:rPr lang="fr-FR" sz="1400" dirty="0">
                <a:solidFill>
                  <a:schemeClr val="tx1">
                    <a:lumMod val="85000"/>
                    <a:lumOff val="15000"/>
                  </a:schemeClr>
                </a:solidFill>
                <a:latin typeface="Gandhi Sans" panose="02000000000000000000" pitchFamily="50" charset="0"/>
              </a:rPr>
              <a:t>Vous pouvez </a:t>
            </a:r>
            <a:r>
              <a:rPr lang="fr-FR" sz="1400" b="1" dirty="0">
                <a:solidFill>
                  <a:schemeClr val="tx1">
                    <a:lumMod val="85000"/>
                    <a:lumOff val="15000"/>
                  </a:schemeClr>
                </a:solidFill>
                <a:latin typeface="Gandhi Sans" panose="02000000000000000000" pitchFamily="50" charset="0"/>
              </a:rPr>
              <a:t>présenter d’autres types de collaborations de votre laboratoire </a:t>
            </a:r>
            <a:r>
              <a:rPr lang="fr-FR" sz="1400" dirty="0">
                <a:solidFill>
                  <a:schemeClr val="tx1">
                    <a:lumMod val="85000"/>
                    <a:lumOff val="15000"/>
                  </a:schemeClr>
                </a:solidFill>
                <a:latin typeface="Gandhi Sans" panose="02000000000000000000" pitchFamily="50" charset="0"/>
              </a:rPr>
              <a:t>sur des thématiques similaires</a:t>
            </a:r>
          </a:p>
        </p:txBody>
      </p:sp>
    </p:spTree>
    <p:extLst>
      <p:ext uri="{BB962C8B-B14F-4D97-AF65-F5344CB8AC3E}">
        <p14:creationId xmlns:p14="http://schemas.microsoft.com/office/powerpoint/2010/main" val="26476376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1531</TotalTime>
  <Words>1176</Words>
  <Application>Microsoft Office PowerPoint</Application>
  <PresentationFormat>Grand écran</PresentationFormat>
  <Paragraphs>153</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Gandhi Sans</vt:lpstr>
      <vt:lpstr>Grotesque</vt:lpstr>
      <vt:lpstr>Thème Office</vt:lpstr>
      <vt:lpstr>Support à destination des futur(e)s doctorant(e)s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Contactez l’équipe de 1000 Doctorants pour les territoires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 GALLET</dc:creator>
  <cp:lastModifiedBy>KHEIRA BARAKA</cp:lastModifiedBy>
  <cp:revision>84</cp:revision>
  <dcterms:created xsi:type="dcterms:W3CDTF">2020-06-23T07:50:31Z</dcterms:created>
  <dcterms:modified xsi:type="dcterms:W3CDTF">2022-04-11T09:52:20Z</dcterms:modified>
</cp:coreProperties>
</file>