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448" r:id="rId2"/>
    <p:sldId id="454" r:id="rId3"/>
    <p:sldId id="456" r:id="rId4"/>
    <p:sldId id="455" r:id="rId5"/>
    <p:sldId id="457" r:id="rId6"/>
    <p:sldId id="458" r:id="rId7"/>
    <p:sldId id="459" r:id="rId8"/>
    <p:sldId id="461" r:id="rId9"/>
    <p:sldId id="465" r:id="rId10"/>
    <p:sldId id="460" r:id="rId11"/>
    <p:sldId id="463" r:id="rId12"/>
    <p:sldId id="467" r:id="rId13"/>
    <p:sldId id="466" r:id="rId14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2D45"/>
    <a:srgbClr val="E84E0F"/>
    <a:srgbClr val="EE0F48"/>
    <a:srgbClr val="E06436"/>
    <a:srgbClr val="666666"/>
    <a:srgbClr val="7189C5"/>
    <a:srgbClr val="6699FF"/>
    <a:srgbClr val="FF33CC"/>
    <a:srgbClr val="5A86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5636" autoAdjust="0"/>
  </p:normalViewPr>
  <p:slideViewPr>
    <p:cSldViewPr>
      <p:cViewPr varScale="1">
        <p:scale>
          <a:sx n="68" d="100"/>
          <a:sy n="68" d="100"/>
        </p:scale>
        <p:origin x="1188" y="4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1981" y="35"/>
      </p:cViewPr>
      <p:guideLst>
        <p:guide orient="horz" pos="2142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30D83F7B-049A-9940-8743-45F9D7CCFF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689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99" y="3227619"/>
            <a:ext cx="7277642" cy="30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E0DDA1EA-22B3-594F-8A54-41E9EED92C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23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51112"/>
          </a:xfrm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9042" indent="-288093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2373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3322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4271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B09645-3048-D54F-8241-74CB1020C659}" type="slidenum">
              <a:rPr lang="en-US" altLang="fr-FR" sz="1200" b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US" altLang="fr-FR" sz="12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1" y="779301"/>
            <a:ext cx="8336730" cy="714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818270" y="663257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6E51AF5-2911-1549-991A-A2704613AF99}" type="slidenum">
              <a:rPr lang="fr-FR" altLang="fr-FR" sz="900" b="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900" b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1673805"/>
            <a:ext cx="8572560" cy="4958981"/>
          </a:xfrm>
        </p:spPr>
        <p:txBody>
          <a:bodyPr>
            <a:normAutofit/>
          </a:bodyPr>
          <a:lstStyle>
            <a:lvl1pPr marL="457200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>
                <a:solidFill>
                  <a:srgbClr val="242D45"/>
                </a:solidFill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defRPr>
                <a:solidFill>
                  <a:srgbClr val="E06436"/>
                </a:solidFill>
              </a:defRPr>
            </a:lvl2pPr>
            <a:lvl3pPr marL="1143000" indent="-228600">
              <a:buFont typeface="Wingdings" pitchFamily="2" charset="2"/>
              <a:buChar char="§"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="0">
                <a:solidFill>
                  <a:srgbClr val="242D45"/>
                </a:solidFill>
              </a:defRPr>
            </a:lvl4pPr>
            <a:lvl5pPr>
              <a:defRPr b="0">
                <a:solidFill>
                  <a:srgbClr val="242D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D96B1F-30BE-3E4E-8D58-6803AF54EA56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E0643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6512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e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03F9E7-595B-554D-984B-A04AFDB578F7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2" y="863715"/>
            <a:ext cx="8565054" cy="630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8105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58649F3-D7C6-CB4C-B471-3A4F922AD36F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88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3A1E53B-9796-F043-9D9F-2FC236C55B2B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28799"/>
            <a:ext cx="3008312" cy="116205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2" y="1628799"/>
            <a:ext cx="5111750" cy="5003975"/>
          </a:xfrm>
        </p:spPr>
        <p:txBody>
          <a:bodyPr/>
          <a:lstStyle>
            <a:lvl1pPr>
              <a:defRPr sz="3200">
                <a:solidFill>
                  <a:srgbClr val="242D45"/>
                </a:solidFill>
              </a:defRPr>
            </a:lvl1pPr>
            <a:lvl2pPr>
              <a:defRPr sz="2800">
                <a:solidFill>
                  <a:srgbClr val="E06436"/>
                </a:solidFill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43934"/>
            <a:ext cx="3008312" cy="3788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327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777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3805"/>
            <a:ext cx="5486400" cy="364094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45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3662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101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6" y="1178749"/>
            <a:ext cx="2147887" cy="544560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1" y="1178749"/>
            <a:ext cx="6291263" cy="5445605"/>
          </a:xfr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682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825513"/>
            <a:ext cx="9144000" cy="1033450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555" y="5216967"/>
            <a:ext cx="8464550" cy="524081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rgbClr val="242D45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76225" y="1551219"/>
            <a:ext cx="8591549" cy="62297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06436"/>
                </a:solidFill>
              </a:defRPr>
            </a:lvl1pPr>
          </a:lstStyle>
          <a:p>
            <a:r>
              <a:rPr lang="fr-FR" dirty="0"/>
              <a:t>Collège doctoral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6" y="123666"/>
            <a:ext cx="2344105" cy="15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725"/>
      </p:ext>
    </p:extLst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52" y="1808831"/>
            <a:ext cx="8270875" cy="4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Cliquez</a:t>
            </a:r>
            <a:r>
              <a:rPr lang="en-US" altLang="fr-FR" dirty="0"/>
              <a:t> pour modifier les styles du </a:t>
            </a:r>
            <a:r>
              <a:rPr lang="en-US" altLang="fr-FR" dirty="0" err="1"/>
              <a:t>texte</a:t>
            </a:r>
            <a:r>
              <a:rPr lang="en-US" altLang="fr-FR" dirty="0"/>
              <a:t> du masque</a:t>
            </a:r>
          </a:p>
          <a:p>
            <a:pPr lvl="1"/>
            <a:r>
              <a:rPr lang="en-US" altLang="fr-FR" dirty="0" err="1"/>
              <a:t>Deuxième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2"/>
            <a:r>
              <a:rPr lang="en-US" altLang="fr-FR" dirty="0" err="1"/>
              <a:t>Troisième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3"/>
            <a:r>
              <a:rPr lang="en-US" altLang="fr-FR" dirty="0" err="1"/>
              <a:t>Quatrième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4"/>
            <a:r>
              <a:rPr lang="en-US" altLang="fr-FR" dirty="0" err="1"/>
              <a:t>Cinquième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0" y="98630"/>
            <a:ext cx="2349916" cy="506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80" r:id="rId3"/>
    <p:sldLayoutId id="2147484481" r:id="rId4"/>
    <p:sldLayoutId id="2147484482" r:id="rId5"/>
    <p:sldLayoutId id="2147484473" r:id="rId6"/>
    <p:sldLayoutId id="2147484474" r:id="rId7"/>
    <p:sldLayoutId id="2147484475" r:id="rId8"/>
    <p:sldLayoutId id="2147484483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§"/>
        <a:defRPr sz="2100" b="1">
          <a:solidFill>
            <a:srgbClr val="242D4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►"/>
        <a:defRPr b="1">
          <a:solidFill>
            <a:srgbClr val="E0643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Wingdings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•"/>
        <a:defRPr sz="1200" b="0">
          <a:solidFill>
            <a:srgbClr val="242D4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Courier New" charset="0"/>
        <a:buChar char="o"/>
        <a:defRPr sz="1000" b="0">
          <a:solidFill>
            <a:srgbClr val="242D45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96525" y="5094185"/>
            <a:ext cx="8609090" cy="5770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i="1" kern="0" dirty="0">
                <a:solidFill>
                  <a:srgbClr val="E06436"/>
                </a:solidFill>
              </a:rPr>
              <a:t>SOUTENANCE : </a:t>
            </a:r>
            <a:r>
              <a:rPr lang="en-US" sz="1600" i="1" kern="0" dirty="0">
                <a:solidFill>
                  <a:srgbClr val="E06436"/>
                </a:solidFill>
              </a:rPr>
              <a:t>Tutoriel ADUM à destination des </a:t>
            </a:r>
            <a:r>
              <a:rPr lang="en-US" sz="1600" i="1" kern="0" dirty="0" err="1">
                <a:solidFill>
                  <a:srgbClr val="E06436"/>
                </a:solidFill>
              </a:rPr>
              <a:t>doctorant.e.s</a:t>
            </a:r>
            <a:endParaRPr lang="en-US" sz="2400" i="1" kern="0" dirty="0">
              <a:solidFill>
                <a:srgbClr val="E06436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2945" y="6010264"/>
            <a:ext cx="8464550" cy="5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Font typeface="Arial" charset="0"/>
              <a:buNone/>
              <a:defRPr sz="2400" b="1">
                <a:solidFill>
                  <a:srgbClr val="E064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►"/>
              <a:defRPr b="1">
                <a:solidFill>
                  <a:srgbClr val="242D4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Wingdings" charset="2"/>
              <a:buChar char="§"/>
              <a:defRPr sz="1600">
                <a:solidFill>
                  <a:srgbClr val="242D4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•"/>
              <a:defRPr sz="1200" b="1">
                <a:solidFill>
                  <a:srgbClr val="242D4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Courier New" charset="0"/>
              <a:buChar char="o"/>
              <a:defRPr sz="1000" b="1">
                <a:solidFill>
                  <a:srgbClr val="242D45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242D45"/>
                </a:solidFill>
                <a:latin typeface="+mj-lt"/>
                <a:ea typeface="Verdana" panose="020B0604030504040204" pitchFamily="34" charset="0"/>
              </a:rPr>
              <a:t>Octobre 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04" y="807019"/>
            <a:ext cx="2146511" cy="7634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55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77FE3-2298-4F60-900E-E9736737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738142"/>
            <a:ext cx="8505944" cy="714484"/>
          </a:xfrm>
        </p:spPr>
        <p:txBody>
          <a:bodyPr/>
          <a:lstStyle/>
          <a:p>
            <a:r>
              <a:rPr lang="fr-FR" sz="2000" dirty="0"/>
              <a:t>Je m’assure que j’ai bien déposé toutes les pièces attendues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488B505-0FF3-492D-896C-FDB0FD5179C8}"/>
              </a:ext>
            </a:extLst>
          </p:cNvPr>
          <p:cNvSpPr/>
          <p:nvPr/>
        </p:nvSpPr>
        <p:spPr bwMode="auto">
          <a:xfrm>
            <a:off x="341530" y="1853825"/>
            <a:ext cx="8460940" cy="486054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E84E0F"/>
              </a:buClr>
              <a:buSzTx/>
              <a:tabLst/>
            </a:pPr>
            <a:r>
              <a:rPr lang="fr-FR" sz="1600" dirty="0">
                <a:solidFill>
                  <a:srgbClr val="242D45"/>
                </a:solidFill>
              </a:rPr>
              <a:t>AVANT DE FINALISER MA DECLARATION DE SOUTENANCE, JE VERIFIE 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4E0F"/>
              </a:buClr>
              <a:buSzTx/>
              <a:buAutoNum type="arabicPeriod"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Avoir déposé les pièces suivantes :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Manuscrit de ma thèse au format PDF : Je le dépose au moment de la déclaration de soutenance. </a:t>
            </a:r>
          </a:p>
          <a:p>
            <a:pPr eaLnBrk="0" hangingPunct="0">
              <a:spcBef>
                <a:spcPct val="20000"/>
              </a:spcBef>
              <a:buClr>
                <a:srgbClr val="E84E0F"/>
              </a:buClr>
            </a:pPr>
            <a:r>
              <a:rPr lang="fr-FR" sz="1200" dirty="0">
                <a:solidFill>
                  <a:srgbClr val="242D45"/>
                </a:solidFill>
              </a:rPr>
              <a:t>Si je souhaite déposer une nouvelle version du manuscrit au plus tard 8 semaines avant la soutenance, j’alerte par mail mon école doctorale qui me redonne la main pour son dépôt.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Document relatif à la diffusion de ma thèse</a:t>
            </a:r>
          </a:p>
          <a:p>
            <a:pPr eaLnBrk="0" hangingPunct="0">
              <a:spcBef>
                <a:spcPct val="20000"/>
              </a:spcBef>
              <a:buClr>
                <a:srgbClr val="E06436"/>
              </a:buClr>
            </a:pPr>
            <a:endParaRPr lang="fr-FR" sz="400" dirty="0">
              <a:solidFill>
                <a:srgbClr val="E06436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Les Documents déposés en un seul fichier </a:t>
            </a:r>
            <a:r>
              <a:rPr lang="fr-FR" sz="1200" dirty="0" err="1">
                <a:solidFill>
                  <a:srgbClr val="242D45"/>
                </a:solidFill>
              </a:rPr>
              <a:t>pdf</a:t>
            </a:r>
            <a:r>
              <a:rPr lang="fr-FR" sz="1200" dirty="0">
                <a:solidFill>
                  <a:srgbClr val="242D45"/>
                </a:solidFill>
              </a:rPr>
              <a:t> dans la rubrique « pièces complémentaires » de ma demande de soutenance 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CV détaillé </a:t>
            </a:r>
            <a:r>
              <a:rPr lang="fr-FR" sz="1200" u="sng" dirty="0">
                <a:solidFill>
                  <a:srgbClr val="242D45"/>
                </a:solidFill>
              </a:rPr>
              <a:t>pour chaque membre de mon jury ayant grade étranger,</a:t>
            </a:r>
            <a:r>
              <a:rPr lang="fr-FR" sz="1200" dirty="0">
                <a:solidFill>
                  <a:srgbClr val="242D45"/>
                </a:solidFill>
              </a:rPr>
              <a:t> précisant les encadrements de thèse effectués - </a:t>
            </a:r>
            <a:r>
              <a:rPr lang="fr-FR" sz="1200" dirty="0">
                <a:solidFill>
                  <a:srgbClr val="C00000"/>
                </a:solidFill>
              </a:rPr>
              <a:t>sans ces CV ma demande ne pourra pas être instruite par l’école doctorale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visioconférence totale, le cas échéant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confidentialité/huis-clos, si mon manuscrit comporte un caractère confidentiel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Demande de délocalisation de la soutenance, si ma soutenance se déroule en dehors des locaux de l’Établissement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rgbClr val="242D45"/>
                </a:solidFill>
              </a:rPr>
              <a:t>Les pièces justificatives spécifiques à mon école doctorale</a:t>
            </a:r>
          </a:p>
          <a:p>
            <a:pPr lvl="1" eaLnBrk="0" hangingPunct="0">
              <a:spcBef>
                <a:spcPct val="20000"/>
              </a:spcBef>
              <a:buClr>
                <a:srgbClr val="E06436"/>
              </a:buClr>
            </a:pPr>
            <a:endParaRPr lang="fr-FR" sz="1200" dirty="0">
              <a:solidFill>
                <a:srgbClr val="242D45"/>
              </a:solidFill>
              <a:highlight>
                <a:srgbClr val="FFFF00"/>
              </a:highlight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4E0F"/>
              </a:buClr>
              <a:buSzTx/>
              <a:buAutoNum type="arabicPeriod" startAt="2"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Les informations ci-aprè</a:t>
            </a:r>
            <a:r>
              <a:rPr lang="fr-FR" sz="1200" u="sng" dirty="0">
                <a:solidFill>
                  <a:srgbClr val="E84E0F"/>
                </a:solidFill>
              </a:rPr>
              <a:t>s</a:t>
            </a: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 : </a:t>
            </a:r>
            <a:r>
              <a:rPr lang="fr-FR" sz="1200" dirty="0">
                <a:solidFill>
                  <a:srgbClr val="242D45"/>
                </a:solidFill>
              </a:rPr>
              <a:t> état civil, spécialité du diplôme, titre de la thèse, ainsi que les qualités et titres exacts des personnes proposées dans le jury. Ces informations figureront sur votre diplôme.</a:t>
            </a:r>
          </a:p>
          <a:p>
            <a:pPr marL="90170" algn="just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E0643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E06436"/>
              </a:buClr>
              <a:buFont typeface="Courier New" panose="02070309020205020404" pitchFamily="49" charset="0"/>
              <a:buChar char="o"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E06436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324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BE1CF2-5C7D-4EEC-8EAC-BC889890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79" y="1628800"/>
            <a:ext cx="7155795" cy="460411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FBB13D8-C6A2-46E5-86FD-FF7913AB5B90}"/>
              </a:ext>
            </a:extLst>
          </p:cNvPr>
          <p:cNvSpPr txBox="1">
            <a:spLocks/>
          </p:cNvSpPr>
          <p:nvPr/>
        </p:nvSpPr>
        <p:spPr>
          <a:xfrm>
            <a:off x="403635" y="775653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Finalisation de la procédure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B9563C8-D148-4C19-B117-0FB4193A3E97}"/>
              </a:ext>
            </a:extLst>
          </p:cNvPr>
          <p:cNvSpPr/>
          <p:nvPr/>
        </p:nvSpPr>
        <p:spPr bwMode="auto">
          <a:xfrm>
            <a:off x="1104009" y="5821560"/>
            <a:ext cx="1395155" cy="307740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F147A4-1C47-4DA6-8D52-7F1622CC6C9F}"/>
              </a:ext>
            </a:extLst>
          </p:cNvPr>
          <p:cNvSpPr/>
          <p:nvPr/>
        </p:nvSpPr>
        <p:spPr bwMode="auto">
          <a:xfrm>
            <a:off x="4164349" y="2303875"/>
            <a:ext cx="3105345" cy="307740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1F78719-BB9B-4B15-BC89-D67576BF2982}"/>
              </a:ext>
            </a:extLst>
          </p:cNvPr>
          <p:cNvSpPr/>
          <p:nvPr/>
        </p:nvSpPr>
        <p:spPr bwMode="auto">
          <a:xfrm>
            <a:off x="3219244" y="3706325"/>
            <a:ext cx="3060340" cy="1297849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Une fois toutes les informations complétées et les pièces déposées cliquer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</a:t>
            </a:r>
            <a:r>
              <a:rPr lang="fr-FR" sz="1200" dirty="0">
                <a:solidFill>
                  <a:srgbClr val="242D45"/>
                </a:solidFill>
              </a:rPr>
              <a:t>J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e finalise la procédure » </a:t>
            </a:r>
            <a:r>
              <a:rPr lang="fr-FR" sz="1200" dirty="0">
                <a:solidFill>
                  <a:srgbClr val="E84E0F"/>
                </a:solidFill>
              </a:rPr>
              <a:t>puis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Transmission des données pour instruction du dossier » 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DFB586B6-8227-468A-832C-FF8F8382993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499166" y="5004174"/>
            <a:ext cx="2790309" cy="1003132"/>
          </a:xfrm>
          <a:prstGeom prst="bentConnector3">
            <a:avLst/>
          </a:prstGeom>
          <a:noFill/>
          <a:ln w="25400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70DAFAB-87AE-4390-895D-1519EBC7FBF5}"/>
              </a:ext>
            </a:extLst>
          </p:cNvPr>
          <p:cNvSpPr txBox="1"/>
          <p:nvPr/>
        </p:nvSpPr>
        <p:spPr bwMode="auto">
          <a:xfrm>
            <a:off x="3624289" y="5351851"/>
            <a:ext cx="390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kern="0" dirty="0">
                <a:solidFill>
                  <a:srgbClr val="E84E0F"/>
                </a:solidFill>
              </a:rPr>
              <a:t>1</a:t>
            </a:r>
            <a:endParaRPr lang="fr-FR" sz="1000" kern="0" dirty="0">
              <a:solidFill>
                <a:srgbClr val="E84E0F"/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D7AB7C1-F2B5-472B-925C-05DA09DB0175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359577" y="2776427"/>
            <a:ext cx="1094710" cy="765086"/>
          </a:xfrm>
          <a:prstGeom prst="bentConnector3">
            <a:avLst/>
          </a:prstGeom>
          <a:noFill/>
          <a:ln w="25400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02D8B5-DAB4-4ED5-8EFC-F5F630BE8219}"/>
              </a:ext>
            </a:extLst>
          </p:cNvPr>
          <p:cNvSpPr txBox="1"/>
          <p:nvPr/>
        </p:nvSpPr>
        <p:spPr bwMode="auto">
          <a:xfrm>
            <a:off x="4898974" y="2798874"/>
            <a:ext cx="390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kern="0" dirty="0">
                <a:solidFill>
                  <a:srgbClr val="E84E0F"/>
                </a:solidFill>
              </a:rPr>
              <a:t>2</a:t>
            </a:r>
            <a:endParaRPr lang="fr-FR" sz="1000" kern="0" dirty="0">
              <a:solidFill>
                <a:srgbClr val="E84E0F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62AE73-72EC-40B2-941C-FA4D2C7A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9" y="6224634"/>
            <a:ext cx="570270" cy="555522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0D0AB-2E41-4446-9BB9-8CDD6EC3C87C}"/>
              </a:ext>
            </a:extLst>
          </p:cNvPr>
          <p:cNvSpPr/>
          <p:nvPr/>
        </p:nvSpPr>
        <p:spPr bwMode="auto">
          <a:xfrm>
            <a:off x="955634" y="6257748"/>
            <a:ext cx="7886680" cy="546627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La direction de thèse reçoit un email l’invitant à donner son avis sur les rapporteurs et les membres du jury en se connectant sur son espace personnel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79219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6624E8-C5D3-4D17-82DA-AEF66CF6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628800"/>
            <a:ext cx="8262410" cy="507578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4BFABB2-3FED-4A8E-81B2-25A020B8B704}"/>
              </a:ext>
            </a:extLst>
          </p:cNvPr>
          <p:cNvSpPr txBox="1">
            <a:spLocks/>
          </p:cNvSpPr>
          <p:nvPr/>
        </p:nvSpPr>
        <p:spPr>
          <a:xfrm>
            <a:off x="403635" y="775653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Dépôt de l’autorisation de diffusion de la thèse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59D8B31-102F-4D37-AEF4-00111DBD1AD0}"/>
              </a:ext>
            </a:extLst>
          </p:cNvPr>
          <p:cNvSpPr/>
          <p:nvPr/>
        </p:nvSpPr>
        <p:spPr bwMode="auto">
          <a:xfrm>
            <a:off x="1116000" y="3995999"/>
            <a:ext cx="3315600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3285FB1-A8AB-4AFC-B4AB-51BEF04B5F63}"/>
              </a:ext>
            </a:extLst>
          </p:cNvPr>
          <p:cNvCxnSpPr>
            <a:cxnSpLocks/>
          </p:cNvCxnSpPr>
          <p:nvPr/>
        </p:nvCxnSpPr>
        <p:spPr bwMode="auto">
          <a:xfrm>
            <a:off x="2771799" y="4779150"/>
            <a:ext cx="1800000" cy="0"/>
          </a:xfrm>
          <a:prstGeom prst="straightConnector1">
            <a:avLst/>
          </a:prstGeom>
          <a:noFill/>
          <a:ln w="38100">
            <a:solidFill>
              <a:srgbClr val="E84E0F"/>
            </a:solidFill>
            <a:miter lim="800000"/>
            <a:headEnd/>
            <a:tailEnd type="triangle"/>
          </a:ln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FD37DF7-532A-4410-969B-16469AD98D94}"/>
              </a:ext>
            </a:extLst>
          </p:cNvPr>
          <p:cNvCxnSpPr>
            <a:cxnSpLocks/>
          </p:cNvCxnSpPr>
          <p:nvPr/>
        </p:nvCxnSpPr>
        <p:spPr bwMode="auto">
          <a:xfrm>
            <a:off x="2771799" y="4247999"/>
            <a:ext cx="0" cy="531151"/>
          </a:xfrm>
          <a:prstGeom prst="straightConnector1">
            <a:avLst/>
          </a:prstGeom>
          <a:noFill/>
          <a:ln w="38100">
            <a:solidFill>
              <a:srgbClr val="E84E0F"/>
            </a:solidFill>
            <a:miter lim="800000"/>
            <a:headEnd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1859997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23B443-D7D6-4637-AB41-1988F026DD11}"/>
              </a:ext>
            </a:extLst>
          </p:cNvPr>
          <p:cNvSpPr txBox="1"/>
          <p:nvPr/>
        </p:nvSpPr>
        <p:spPr bwMode="auto">
          <a:xfrm>
            <a:off x="251520" y="683695"/>
            <a:ext cx="8730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rgbClr val="242D45"/>
                </a:solidFill>
              </a:rPr>
              <a:t>Suivi de l’avancement du traitement de mon dossier de soutenance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DDB60-9E20-4456-A094-4EE625267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4"/>
          <a:stretch/>
        </p:blipFill>
        <p:spPr>
          <a:xfrm>
            <a:off x="71500" y="1898830"/>
            <a:ext cx="7452320" cy="450912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AA9689-F42C-49D2-99BB-B4A221BADF03}"/>
              </a:ext>
            </a:extLst>
          </p:cNvPr>
          <p:cNvSpPr/>
          <p:nvPr/>
        </p:nvSpPr>
        <p:spPr bwMode="auto">
          <a:xfrm>
            <a:off x="5562110" y="5364215"/>
            <a:ext cx="3060340" cy="54006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lang="fr-FR" sz="1200" dirty="0">
                <a:solidFill>
                  <a:srgbClr val="242D45"/>
                </a:solidFill>
              </a:rPr>
              <a:t>Dans mon espace ADUM, j’ai accès à 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lang="fr-FR" sz="1200" dirty="0">
                <a:solidFill>
                  <a:srgbClr val="242D45"/>
                </a:solidFill>
              </a:rPr>
              <a:t>l’état d’avancement de mon dossier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9921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624474"/>
          </a:xfrm>
        </p:spPr>
        <p:txBody>
          <a:bodyPr/>
          <a:lstStyle/>
          <a:p>
            <a:r>
              <a:rPr lang="fr-FR" dirty="0"/>
              <a:t>La soutenance de 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017" y="1695669"/>
            <a:ext cx="8786780" cy="13501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ea typeface="Verdana" panose="020B0604030504040204" pitchFamily="34" charset="0"/>
              </a:rPr>
              <a:t>Vous devez déclarer votre demande de soutenance de thèse au moins 10 semaines avant la date de soutenance.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600" dirty="0">
                <a:ea typeface="Verdana" panose="020B0604030504040204" pitchFamily="34" charset="0"/>
              </a:rPr>
              <a:t>Si vous soutenez avant le 31 décembre, vous n’avez pas à vous réinscrire.</a:t>
            </a:r>
          </a:p>
          <a:p>
            <a:pPr marL="0" indent="0" algn="just">
              <a:buNone/>
            </a:pPr>
            <a:endParaRPr lang="fr-FR" dirty="0">
              <a:solidFill>
                <a:srgbClr val="E06436"/>
              </a:solidFill>
              <a:latin typeface="+mj-lt"/>
              <a:ea typeface="Verdana" panose="020B0604030504040204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61EC3C4-67FC-4CD2-859E-38BB5B7FEF02}"/>
              </a:ext>
            </a:extLst>
          </p:cNvPr>
          <p:cNvSpPr/>
          <p:nvPr/>
        </p:nvSpPr>
        <p:spPr bwMode="auto">
          <a:xfrm rot="5400000">
            <a:off x="795350" y="3733595"/>
            <a:ext cx="580552" cy="4194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6BE39E-710A-4FC1-BFB5-ADBB8EF7644F}"/>
              </a:ext>
            </a:extLst>
          </p:cNvPr>
          <p:cNvSpPr txBox="1"/>
          <p:nvPr/>
        </p:nvSpPr>
        <p:spPr bwMode="auto">
          <a:xfrm>
            <a:off x="890376" y="3253646"/>
            <a:ext cx="39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30856-3835-4D5A-92E4-CB04E4800F9B}"/>
              </a:ext>
            </a:extLst>
          </p:cNvPr>
          <p:cNvSpPr/>
          <p:nvPr/>
        </p:nvSpPr>
        <p:spPr>
          <a:xfrm>
            <a:off x="1077049" y="3384244"/>
            <a:ext cx="2097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0" dirty="0">
                <a:solidFill>
                  <a:schemeClr val="bg1">
                    <a:lumMod val="50000"/>
                  </a:schemeClr>
                </a:solidFill>
              </a:rPr>
              <a:t>Je déclare ma soutenance</a:t>
            </a:r>
            <a:endParaRPr lang="fr-FR" sz="1200" dirty="0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DFD49902-DF01-4FB1-9BA8-2346305D3E6C}"/>
              </a:ext>
            </a:extLst>
          </p:cNvPr>
          <p:cNvSpPr/>
          <p:nvPr/>
        </p:nvSpPr>
        <p:spPr bwMode="auto">
          <a:xfrm rot="5400000">
            <a:off x="7455182" y="3919610"/>
            <a:ext cx="936198" cy="4194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76A026D-51D2-45FD-B714-DB58FC02DAEB}"/>
              </a:ext>
            </a:extLst>
          </p:cNvPr>
          <p:cNvSpPr txBox="1"/>
          <p:nvPr/>
        </p:nvSpPr>
        <p:spPr bwMode="auto">
          <a:xfrm>
            <a:off x="7732580" y="3253645"/>
            <a:ext cx="390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fr-FR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EEA762-EB1E-4E6A-9B76-8D2C5F6FE1F5}"/>
              </a:ext>
            </a:extLst>
          </p:cNvPr>
          <p:cNvSpPr/>
          <p:nvPr/>
        </p:nvSpPr>
        <p:spPr>
          <a:xfrm>
            <a:off x="8133012" y="3377321"/>
            <a:ext cx="990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kern="0" dirty="0">
                <a:solidFill>
                  <a:schemeClr val="bg1">
                    <a:lumMod val="50000"/>
                  </a:schemeClr>
                </a:solidFill>
              </a:rPr>
              <a:t>Je retire mon attestation de réussite auprès de la scolarité</a:t>
            </a:r>
            <a:endParaRPr lang="fr-FR" sz="12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4187673-A7A3-499D-A997-B9B7D8E807EF}"/>
              </a:ext>
            </a:extLst>
          </p:cNvPr>
          <p:cNvSpPr txBox="1"/>
          <p:nvPr/>
        </p:nvSpPr>
        <p:spPr bwMode="auto">
          <a:xfrm>
            <a:off x="3423161" y="4692627"/>
            <a:ext cx="10067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Envoi des  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     désignations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aux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rapporteurs </a:t>
            </a:r>
          </a:p>
          <a:p>
            <a:pPr algn="ctr"/>
            <a:r>
              <a: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EB3C12A-17FA-47BD-865B-187A06D310E7}"/>
              </a:ext>
            </a:extLst>
          </p:cNvPr>
          <p:cNvGrpSpPr/>
          <p:nvPr/>
        </p:nvGrpSpPr>
        <p:grpSpPr>
          <a:xfrm>
            <a:off x="-65962" y="3653051"/>
            <a:ext cx="9242737" cy="2844959"/>
            <a:chOff x="-100404" y="2812692"/>
            <a:chExt cx="9242737" cy="2844959"/>
          </a:xfrm>
        </p:grpSpPr>
        <p:sp>
          <p:nvSpPr>
            <p:cNvPr id="54" name="Flèche : chevron 53">
              <a:extLst>
                <a:ext uri="{FF2B5EF4-FFF2-40B4-BE49-F238E27FC236}">
                  <a16:creationId xmlns:a16="http://schemas.microsoft.com/office/drawing/2014/main" id="{2FBDB4E5-9BB2-461C-95BB-DD5E9747BBD3}"/>
                </a:ext>
              </a:extLst>
            </p:cNvPr>
            <p:cNvSpPr/>
            <p:nvPr/>
          </p:nvSpPr>
          <p:spPr bwMode="auto">
            <a:xfrm>
              <a:off x="1248057" y="3866889"/>
              <a:ext cx="1062000" cy="892800"/>
            </a:xfrm>
            <a:prstGeom prst="chevron">
              <a:avLst/>
            </a:prstGeom>
            <a:solidFill>
              <a:srgbClr val="242D45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3351EBC-DDCF-450A-8DED-31FD2D4EF513}"/>
                </a:ext>
              </a:extLst>
            </p:cNvPr>
            <p:cNvSpPr txBox="1"/>
            <p:nvPr/>
          </p:nvSpPr>
          <p:spPr bwMode="auto">
            <a:xfrm>
              <a:off x="1417533" y="3868221"/>
              <a:ext cx="9000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et 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A36A3E6-A414-4B2E-9227-66838EA1B64B}"/>
                </a:ext>
              </a:extLst>
            </p:cNvPr>
            <p:cNvSpPr txBox="1"/>
            <p:nvPr/>
          </p:nvSpPr>
          <p:spPr bwMode="auto">
            <a:xfrm>
              <a:off x="1200980" y="4780529"/>
              <a:ext cx="77688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de thèse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7D1E021-335B-4B52-A6A0-96342B9D413F}"/>
                </a:ext>
              </a:extLst>
            </p:cNvPr>
            <p:cNvSpPr txBox="1"/>
            <p:nvPr/>
          </p:nvSpPr>
          <p:spPr bwMode="auto">
            <a:xfrm>
              <a:off x="5481510" y="4769456"/>
              <a:ext cx="102204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Chef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d’établissement</a:t>
              </a:r>
            </a:p>
          </p:txBody>
        </p:sp>
        <p:sp>
          <p:nvSpPr>
            <p:cNvPr id="58" name="Flèche : chevron 57">
              <a:extLst>
                <a:ext uri="{FF2B5EF4-FFF2-40B4-BE49-F238E27FC236}">
                  <a16:creationId xmlns:a16="http://schemas.microsoft.com/office/drawing/2014/main" id="{D7D288BD-CDCE-4DD9-A554-5F467D915801}"/>
                </a:ext>
              </a:extLst>
            </p:cNvPr>
            <p:cNvSpPr/>
            <p:nvPr/>
          </p:nvSpPr>
          <p:spPr bwMode="auto">
            <a:xfrm>
              <a:off x="5449257" y="3866889"/>
              <a:ext cx="1188000" cy="892800"/>
            </a:xfrm>
            <a:prstGeom prst="chevron">
              <a:avLst/>
            </a:prstGeom>
            <a:solidFill>
              <a:srgbClr val="4B5D8F"/>
            </a:solidFill>
            <a:ln w="28575" cap="flat" cmpd="sng" algn="ctr">
              <a:solidFill>
                <a:srgbClr val="4B5D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F5D4429-108C-4E86-8F62-A0F0ADACFA86}"/>
                </a:ext>
              </a:extLst>
            </p:cNvPr>
            <p:cNvSpPr txBox="1"/>
            <p:nvPr/>
          </p:nvSpPr>
          <p:spPr bwMode="auto">
            <a:xfrm>
              <a:off x="5536365" y="3847385"/>
              <a:ext cx="1192056" cy="10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Autorisation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 de la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soutenance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au vu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des rapports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FB465CD-6DCA-4DA2-B88D-A2F6DBE4C103}"/>
                </a:ext>
              </a:extLst>
            </p:cNvPr>
            <p:cNvSpPr txBox="1"/>
            <p:nvPr/>
          </p:nvSpPr>
          <p:spPr bwMode="auto">
            <a:xfrm>
              <a:off x="2619111" y="4771325"/>
              <a:ext cx="87812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l’école doctorale</a:t>
              </a:r>
            </a:p>
          </p:txBody>
        </p:sp>
        <p:sp>
          <p:nvSpPr>
            <p:cNvPr id="61" name="Flèche : chevron 60">
              <a:extLst>
                <a:ext uri="{FF2B5EF4-FFF2-40B4-BE49-F238E27FC236}">
                  <a16:creationId xmlns:a16="http://schemas.microsoft.com/office/drawing/2014/main" id="{EBC2FF8C-FE95-4F19-B316-754A17CD7F55}"/>
                </a:ext>
              </a:extLst>
            </p:cNvPr>
            <p:cNvSpPr/>
            <p:nvPr/>
          </p:nvSpPr>
          <p:spPr bwMode="auto">
            <a:xfrm>
              <a:off x="2652057" y="3866889"/>
              <a:ext cx="1044000" cy="892800"/>
            </a:xfrm>
            <a:prstGeom prst="chevron">
              <a:avLst/>
            </a:prstGeom>
            <a:solidFill>
              <a:srgbClr val="687BB0"/>
            </a:solidFill>
            <a:ln w="28575" cap="flat" cmpd="sng" algn="ctr">
              <a:solidFill>
                <a:srgbClr val="687B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15135F96-4B04-4D7B-B084-64054A65A80A}"/>
                </a:ext>
              </a:extLst>
            </p:cNvPr>
            <p:cNvSpPr txBox="1"/>
            <p:nvPr/>
          </p:nvSpPr>
          <p:spPr bwMode="auto">
            <a:xfrm>
              <a:off x="2796449" y="3860903"/>
              <a:ext cx="8280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 </a:t>
              </a:r>
            </a:p>
            <a:p>
              <a:pPr algn="ctr"/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3" name="Flèche : chevron 62">
              <a:extLst>
                <a:ext uri="{FF2B5EF4-FFF2-40B4-BE49-F238E27FC236}">
                  <a16:creationId xmlns:a16="http://schemas.microsoft.com/office/drawing/2014/main" id="{DDFA0710-D876-437C-B4DA-E1543A2DDDFA}"/>
                </a:ext>
              </a:extLst>
            </p:cNvPr>
            <p:cNvSpPr/>
            <p:nvPr/>
          </p:nvSpPr>
          <p:spPr bwMode="auto">
            <a:xfrm>
              <a:off x="7062057" y="3866889"/>
              <a:ext cx="1080000" cy="892800"/>
            </a:xfrm>
            <a:prstGeom prst="chevron">
              <a:avLst/>
            </a:prstGeom>
            <a:solidFill>
              <a:srgbClr val="242D45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04678AC-C5E9-4B2F-8BCB-A8786DE11C8D}"/>
                </a:ext>
              </a:extLst>
            </p:cNvPr>
            <p:cNvSpPr txBox="1"/>
            <p:nvPr/>
          </p:nvSpPr>
          <p:spPr bwMode="auto">
            <a:xfrm>
              <a:off x="7245045" y="3883537"/>
              <a:ext cx="1088474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Dépôt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du procès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verbal 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du rapport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final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5663E18-E265-4D90-8677-0A82DE3D716F}"/>
                </a:ext>
              </a:extLst>
            </p:cNvPr>
            <p:cNvSpPr txBox="1"/>
            <p:nvPr/>
          </p:nvSpPr>
          <p:spPr bwMode="auto">
            <a:xfrm>
              <a:off x="7219978" y="4797537"/>
              <a:ext cx="7592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de thèse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12B8362-F36E-48D6-8F2C-4AB32C3F7360}"/>
                </a:ext>
              </a:extLst>
            </p:cNvPr>
            <p:cNvSpPr txBox="1"/>
            <p:nvPr/>
          </p:nvSpPr>
          <p:spPr bwMode="auto">
            <a:xfrm>
              <a:off x="7914527" y="4777404"/>
              <a:ext cx="81799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E84E0F"/>
                  </a:solidFill>
                  <a:latin typeface="Arial Narrow" panose="020B0606020202030204" pitchFamily="34" charset="0"/>
                </a:rPr>
                <a:t>Service scolarité</a:t>
              </a:r>
            </a:p>
          </p:txBody>
        </p:sp>
        <p:sp>
          <p:nvSpPr>
            <p:cNvPr id="67" name="Flèche : chevron 66">
              <a:extLst>
                <a:ext uri="{FF2B5EF4-FFF2-40B4-BE49-F238E27FC236}">
                  <a16:creationId xmlns:a16="http://schemas.microsoft.com/office/drawing/2014/main" id="{E40B0EA5-D4D7-4D24-81B6-FAFE69E76149}"/>
                </a:ext>
              </a:extLst>
            </p:cNvPr>
            <p:cNvSpPr/>
            <p:nvPr/>
          </p:nvSpPr>
          <p:spPr bwMode="auto">
            <a:xfrm>
              <a:off x="7764058" y="3866889"/>
              <a:ext cx="1285750" cy="892800"/>
            </a:xfrm>
            <a:prstGeom prst="chevron">
              <a:avLst/>
            </a:prstGeom>
            <a:solidFill>
              <a:srgbClr val="E84E0F"/>
            </a:solidFill>
            <a:ln w="28575" cap="flat" cmpd="sng" algn="ctr">
              <a:solidFill>
                <a:srgbClr val="E84E0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DD51BEA-2103-451B-8AB7-E513ED37EA18}"/>
                </a:ext>
              </a:extLst>
            </p:cNvPr>
            <p:cNvSpPr txBox="1"/>
            <p:nvPr/>
          </p:nvSpPr>
          <p:spPr bwMode="auto">
            <a:xfrm>
              <a:off x="7987415" y="3887224"/>
              <a:ext cx="1154918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Vérification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des pièces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de soutenance et diplomation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9" name="Flèche : chevron 68">
              <a:extLst>
                <a:ext uri="{FF2B5EF4-FFF2-40B4-BE49-F238E27FC236}">
                  <a16:creationId xmlns:a16="http://schemas.microsoft.com/office/drawing/2014/main" id="{9E82F18D-E1BF-4C42-8C9D-5D83AD5F3EAA}"/>
                </a:ext>
              </a:extLst>
            </p:cNvPr>
            <p:cNvSpPr/>
            <p:nvPr/>
          </p:nvSpPr>
          <p:spPr bwMode="auto">
            <a:xfrm>
              <a:off x="3318057" y="3866889"/>
              <a:ext cx="1062000" cy="892800"/>
            </a:xfrm>
            <a:prstGeom prst="chevron">
              <a:avLst/>
            </a:prstGeom>
            <a:solidFill>
              <a:srgbClr val="4B5D8F"/>
            </a:solidFill>
            <a:ln w="28575" cap="flat" cmpd="sng" algn="ctr">
              <a:solidFill>
                <a:srgbClr val="4B5D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DBB2E96-4055-4FC8-B0D2-2818C1E997B1}"/>
                </a:ext>
              </a:extLst>
            </p:cNvPr>
            <p:cNvSpPr txBox="1"/>
            <p:nvPr/>
          </p:nvSpPr>
          <p:spPr bwMode="auto">
            <a:xfrm>
              <a:off x="3452093" y="3858733"/>
              <a:ext cx="947145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Avis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rapporteurs  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et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membres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jury  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1C4DCDDC-BBAB-4FFF-B3FB-19CB427BD828}"/>
                </a:ext>
              </a:extLst>
            </p:cNvPr>
            <p:cNvSpPr txBox="1"/>
            <p:nvPr/>
          </p:nvSpPr>
          <p:spPr bwMode="auto">
            <a:xfrm>
              <a:off x="3275235" y="4784847"/>
              <a:ext cx="93999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52659C"/>
                  </a:solidFill>
                  <a:latin typeface="Arial Narrow" panose="020B0606020202030204" pitchFamily="34" charset="0"/>
                </a:rPr>
                <a:t>Chef </a:t>
              </a:r>
            </a:p>
            <a:p>
              <a:pPr algn="ctr"/>
              <a:r>
                <a:rPr lang="fr-FR" sz="1050" b="0" kern="0" dirty="0">
                  <a:solidFill>
                    <a:srgbClr val="52659C"/>
                  </a:solidFill>
                  <a:latin typeface="Arial Narrow" panose="020B0606020202030204" pitchFamily="34" charset="0"/>
                </a:rPr>
                <a:t>d’établissement</a:t>
              </a:r>
            </a:p>
          </p:txBody>
        </p:sp>
        <p:sp>
          <p:nvSpPr>
            <p:cNvPr id="72" name="Flèche : chevron 71">
              <a:extLst>
                <a:ext uri="{FF2B5EF4-FFF2-40B4-BE49-F238E27FC236}">
                  <a16:creationId xmlns:a16="http://schemas.microsoft.com/office/drawing/2014/main" id="{A7FE187A-F718-47AC-9B83-E0111FCEED65}"/>
                </a:ext>
              </a:extLst>
            </p:cNvPr>
            <p:cNvSpPr/>
            <p:nvPr/>
          </p:nvSpPr>
          <p:spPr bwMode="auto">
            <a:xfrm>
              <a:off x="6255657" y="3866889"/>
              <a:ext cx="1188000" cy="892800"/>
            </a:xfrm>
            <a:prstGeom prst="chevron">
              <a:avLst/>
            </a:prstGeom>
            <a:solidFill>
              <a:srgbClr val="E84E0F"/>
            </a:solidFill>
            <a:ln w="28575" cap="flat" cmpd="sng" algn="ctr">
              <a:solidFill>
                <a:srgbClr val="E84E0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B2BDFB4A-40DD-4724-A32E-B20F385F0972}"/>
                </a:ext>
              </a:extLst>
            </p:cNvPr>
            <p:cNvSpPr txBox="1"/>
            <p:nvPr/>
          </p:nvSpPr>
          <p:spPr bwMode="auto">
            <a:xfrm>
              <a:off x="6480508" y="3865334"/>
              <a:ext cx="109861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Envoi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</a:t>
              </a:r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des 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convocations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aux membres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du jury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6D37E31-2E3C-46FC-9745-3A266927B490}"/>
                </a:ext>
              </a:extLst>
            </p:cNvPr>
            <p:cNvSpPr txBox="1"/>
            <p:nvPr/>
          </p:nvSpPr>
          <p:spPr bwMode="auto">
            <a:xfrm>
              <a:off x="6471570" y="4791824"/>
              <a:ext cx="795133" cy="42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E84E0F"/>
                  </a:solidFill>
                  <a:latin typeface="Arial Narrow" panose="020B0606020202030204" pitchFamily="34" charset="0"/>
                </a:rPr>
                <a:t>Service scolarité</a:t>
              </a:r>
            </a:p>
          </p:txBody>
        </p:sp>
        <p:sp>
          <p:nvSpPr>
            <p:cNvPr id="75" name="Flèche : pentagone 74">
              <a:extLst>
                <a:ext uri="{FF2B5EF4-FFF2-40B4-BE49-F238E27FC236}">
                  <a16:creationId xmlns:a16="http://schemas.microsoft.com/office/drawing/2014/main" id="{1CA27682-4BE7-486B-B5D6-DB490C625CCC}"/>
                </a:ext>
              </a:extLst>
            </p:cNvPr>
            <p:cNvSpPr/>
            <p:nvPr/>
          </p:nvSpPr>
          <p:spPr bwMode="auto">
            <a:xfrm>
              <a:off x="782753" y="3866889"/>
              <a:ext cx="845489" cy="892800"/>
            </a:xfrm>
            <a:prstGeom prst="homePlate">
              <a:avLst/>
            </a:prstGeom>
            <a:solidFill>
              <a:schemeClr val="bg1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CA13CCD2-CC49-4EC5-BC67-442BF69C7A7E}"/>
                </a:ext>
              </a:extLst>
            </p:cNvPr>
            <p:cNvSpPr txBox="1"/>
            <p:nvPr/>
          </p:nvSpPr>
          <p:spPr bwMode="auto">
            <a:xfrm>
              <a:off x="714177" y="3866889"/>
              <a:ext cx="809745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050" b="0" kern="0" dirty="0">
                <a:solidFill>
                  <a:srgbClr val="242D45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Déclaration</a:t>
              </a:r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soutenance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4D166C02-96D6-42AE-B39A-398A78F962D4}"/>
                </a:ext>
              </a:extLst>
            </p:cNvPr>
            <p:cNvSpPr txBox="1"/>
            <p:nvPr/>
          </p:nvSpPr>
          <p:spPr bwMode="auto">
            <a:xfrm>
              <a:off x="610351" y="4777188"/>
              <a:ext cx="7584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Doctorant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0114AF5-F9FA-483E-A3D8-02D5CCF801E1}"/>
                </a:ext>
              </a:extLst>
            </p:cNvPr>
            <p:cNvSpPr txBox="1"/>
            <p:nvPr/>
          </p:nvSpPr>
          <p:spPr bwMode="auto">
            <a:xfrm>
              <a:off x="677155" y="3456689"/>
              <a:ext cx="66246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10 semaines</a:t>
              </a:r>
            </a:p>
          </p:txBody>
        </p:sp>
        <p:sp>
          <p:nvSpPr>
            <p:cNvPr id="79" name="Flèche : chevron 78">
              <a:extLst>
                <a:ext uri="{FF2B5EF4-FFF2-40B4-BE49-F238E27FC236}">
                  <a16:creationId xmlns:a16="http://schemas.microsoft.com/office/drawing/2014/main" id="{929B910E-7F84-4716-9DA4-EDA5BBF219D5}"/>
                </a:ext>
              </a:extLst>
            </p:cNvPr>
            <p:cNvSpPr/>
            <p:nvPr/>
          </p:nvSpPr>
          <p:spPr bwMode="auto">
            <a:xfrm>
              <a:off x="4704057" y="3866889"/>
              <a:ext cx="1126918" cy="892800"/>
            </a:xfrm>
            <a:prstGeom prst="chevron">
              <a:avLst/>
            </a:prstGeom>
            <a:solidFill>
              <a:srgbClr val="687BB0"/>
            </a:solidFill>
            <a:ln w="28575" cap="flat" cmpd="sng" algn="ctr">
              <a:solidFill>
                <a:srgbClr val="687B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1CDF5ED-96D0-4848-ACB5-2C05CCB6AC7F}"/>
                </a:ext>
              </a:extLst>
            </p:cNvPr>
            <p:cNvSpPr txBox="1"/>
            <p:nvPr/>
          </p:nvSpPr>
          <p:spPr bwMode="auto">
            <a:xfrm>
              <a:off x="4872687" y="3883537"/>
              <a:ext cx="1180753" cy="118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Avis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sur la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soutenance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au vu des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rapports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7A3273B-11CC-4F4B-9CA9-264E15E17DEB}"/>
                </a:ext>
              </a:extLst>
            </p:cNvPr>
            <p:cNvSpPr txBox="1"/>
            <p:nvPr/>
          </p:nvSpPr>
          <p:spPr bwMode="auto">
            <a:xfrm>
              <a:off x="4828775" y="4753735"/>
              <a:ext cx="8189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l’école </a:t>
              </a:r>
            </a:p>
            <a:p>
              <a:pPr algn="ctr"/>
              <a:r>
                <a:rPr lang="fr-FR" sz="1050" b="0" kern="0" dirty="0">
                  <a:solidFill>
                    <a:srgbClr val="687BB0"/>
                  </a:solidFill>
                  <a:latin typeface="Arial Narrow" panose="020B0606020202030204" pitchFamily="34" charset="0"/>
                </a:rPr>
                <a:t>doctorale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85DA5A5-5272-43EC-96F1-A5A721786C29}"/>
                </a:ext>
              </a:extLst>
            </p:cNvPr>
            <p:cNvSpPr txBox="1"/>
            <p:nvPr/>
          </p:nvSpPr>
          <p:spPr bwMode="auto">
            <a:xfrm>
              <a:off x="4907207" y="3436241"/>
              <a:ext cx="66264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4 semaines</a:t>
              </a:r>
            </a:p>
          </p:txBody>
        </p:sp>
        <p:sp>
          <p:nvSpPr>
            <p:cNvPr id="83" name="Flèche : chevron 82">
              <a:extLst>
                <a:ext uri="{FF2B5EF4-FFF2-40B4-BE49-F238E27FC236}">
                  <a16:creationId xmlns:a16="http://schemas.microsoft.com/office/drawing/2014/main" id="{33A99395-0B40-489D-ACDD-AC38B569CA90}"/>
                </a:ext>
              </a:extLst>
            </p:cNvPr>
            <p:cNvSpPr/>
            <p:nvPr/>
          </p:nvSpPr>
          <p:spPr bwMode="auto">
            <a:xfrm>
              <a:off x="4002057" y="3866889"/>
              <a:ext cx="1080000" cy="892800"/>
            </a:xfrm>
            <a:prstGeom prst="chevron">
              <a:avLst/>
            </a:prstGeom>
            <a:solidFill>
              <a:srgbClr val="8493BE"/>
            </a:solidFill>
            <a:ln w="28575" cap="flat" cmpd="sng" algn="ctr">
              <a:solidFill>
                <a:srgbClr val="8493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56837DA-971D-409C-A6B2-F2A32F663E1D}"/>
                </a:ext>
              </a:extLst>
            </p:cNvPr>
            <p:cNvSpPr txBox="1"/>
            <p:nvPr/>
          </p:nvSpPr>
          <p:spPr bwMode="auto">
            <a:xfrm>
              <a:off x="4139399" y="4772745"/>
              <a:ext cx="83809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Gestionnaire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l’école doctorale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1B394E5-68EE-486D-A542-0477B7F531AB}"/>
                </a:ext>
              </a:extLst>
            </p:cNvPr>
            <p:cNvSpPr txBox="1"/>
            <p:nvPr/>
          </p:nvSpPr>
          <p:spPr bwMode="auto">
            <a:xfrm>
              <a:off x="4190775" y="3429000"/>
              <a:ext cx="68222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J – 8 semaines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001380D-FD30-44DB-9667-2C028237B7A7}"/>
                </a:ext>
              </a:extLst>
            </p:cNvPr>
            <p:cNvSpPr txBox="1"/>
            <p:nvPr/>
          </p:nvSpPr>
          <p:spPr bwMode="auto">
            <a:xfrm>
              <a:off x="4075465" y="3868148"/>
              <a:ext cx="108662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Envoi  </a:t>
              </a:r>
            </a:p>
            <a:p>
              <a:r>
                <a:rPr lang="fr-FR" sz="11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   </a:t>
              </a:r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des  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désignations</a:t>
              </a:r>
            </a:p>
            <a:p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       aux rapporteurs </a:t>
              </a:r>
            </a:p>
            <a:p>
              <a:pPr algn="ctr"/>
              <a:r>
                <a:rPr lang="fr-FR" sz="1000" b="0" kern="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87" name="Flèche : pentagone 80">
              <a:extLst>
                <a:ext uri="{FF2B5EF4-FFF2-40B4-BE49-F238E27FC236}">
                  <a16:creationId xmlns:a16="http://schemas.microsoft.com/office/drawing/2014/main" id="{018B022E-6FB6-46B8-8398-EC87FA5119E2}"/>
                </a:ext>
              </a:extLst>
            </p:cNvPr>
            <p:cNvSpPr/>
            <p:nvPr/>
          </p:nvSpPr>
          <p:spPr bwMode="auto">
            <a:xfrm>
              <a:off x="60057" y="3866062"/>
              <a:ext cx="680210" cy="891344"/>
            </a:xfrm>
            <a:custGeom>
              <a:avLst/>
              <a:gdLst>
                <a:gd name="connsiteX0" fmla="*/ 0 w 1141010"/>
                <a:gd name="connsiteY0" fmla="*/ 0 h 1074752"/>
                <a:gd name="connsiteX1" fmla="*/ 603634 w 1141010"/>
                <a:gd name="connsiteY1" fmla="*/ 0 h 1074752"/>
                <a:gd name="connsiteX2" fmla="*/ 1141010 w 1141010"/>
                <a:gd name="connsiteY2" fmla="*/ 537376 h 1074752"/>
                <a:gd name="connsiteX3" fmla="*/ 603634 w 1141010"/>
                <a:gd name="connsiteY3" fmla="*/ 1074752 h 1074752"/>
                <a:gd name="connsiteX4" fmla="*/ 0 w 1141010"/>
                <a:gd name="connsiteY4" fmla="*/ 1074752 h 1074752"/>
                <a:gd name="connsiteX5" fmla="*/ 0 w 1141010"/>
                <a:gd name="connsiteY5" fmla="*/ 0 h 1074752"/>
                <a:gd name="connsiteX0" fmla="*/ 0 w 619297"/>
                <a:gd name="connsiteY0" fmla="*/ 0 h 1074752"/>
                <a:gd name="connsiteX1" fmla="*/ 603634 w 619297"/>
                <a:gd name="connsiteY1" fmla="*/ 0 h 1074752"/>
                <a:gd name="connsiteX2" fmla="*/ 619297 w 619297"/>
                <a:gd name="connsiteY2" fmla="*/ 576645 h 1074752"/>
                <a:gd name="connsiteX3" fmla="*/ 603634 w 619297"/>
                <a:gd name="connsiteY3" fmla="*/ 1074752 h 1074752"/>
                <a:gd name="connsiteX4" fmla="*/ 0 w 619297"/>
                <a:gd name="connsiteY4" fmla="*/ 1074752 h 1074752"/>
                <a:gd name="connsiteX5" fmla="*/ 0 w 619297"/>
                <a:gd name="connsiteY5" fmla="*/ 0 h 1074752"/>
                <a:gd name="connsiteX0" fmla="*/ 0 w 604345"/>
                <a:gd name="connsiteY0" fmla="*/ 0 h 1074752"/>
                <a:gd name="connsiteX1" fmla="*/ 603634 w 604345"/>
                <a:gd name="connsiteY1" fmla="*/ 0 h 1074752"/>
                <a:gd name="connsiteX2" fmla="*/ 604345 w 604345"/>
                <a:gd name="connsiteY2" fmla="*/ 582255 h 1074752"/>
                <a:gd name="connsiteX3" fmla="*/ 603634 w 604345"/>
                <a:gd name="connsiteY3" fmla="*/ 1074752 h 1074752"/>
                <a:gd name="connsiteX4" fmla="*/ 0 w 604345"/>
                <a:gd name="connsiteY4" fmla="*/ 1074752 h 1074752"/>
                <a:gd name="connsiteX5" fmla="*/ 0 w 604345"/>
                <a:gd name="connsiteY5" fmla="*/ 0 h 107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345" h="1074752">
                  <a:moveTo>
                    <a:pt x="0" y="0"/>
                  </a:moveTo>
                  <a:lnTo>
                    <a:pt x="603634" y="0"/>
                  </a:lnTo>
                  <a:lnTo>
                    <a:pt x="604345" y="582255"/>
                  </a:lnTo>
                  <a:lnTo>
                    <a:pt x="603634" y="1074752"/>
                  </a:lnTo>
                  <a:lnTo>
                    <a:pt x="0" y="107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242D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86211FFB-8623-42B1-AD63-423DCD29263F}"/>
                </a:ext>
              </a:extLst>
            </p:cNvPr>
            <p:cNvSpPr txBox="1"/>
            <p:nvPr/>
          </p:nvSpPr>
          <p:spPr bwMode="auto">
            <a:xfrm>
              <a:off x="42902" y="3598143"/>
              <a:ext cx="706429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En amont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68EE8FEE-3F71-49EE-9C27-EF48C21947DD}"/>
                </a:ext>
              </a:extLst>
            </p:cNvPr>
            <p:cNvSpPr txBox="1"/>
            <p:nvPr/>
          </p:nvSpPr>
          <p:spPr bwMode="auto">
            <a:xfrm>
              <a:off x="-99303" y="4006752"/>
              <a:ext cx="10037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Préparation</a:t>
              </a:r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du projet de soutenance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46A2B49E-A405-4144-88AF-21714424255C}"/>
                </a:ext>
              </a:extLst>
            </p:cNvPr>
            <p:cNvSpPr txBox="1"/>
            <p:nvPr/>
          </p:nvSpPr>
          <p:spPr bwMode="auto">
            <a:xfrm>
              <a:off x="-100404" y="4757405"/>
              <a:ext cx="969222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Doctorant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et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Direction </a:t>
              </a:r>
            </a:p>
            <a:p>
              <a:pPr algn="ctr"/>
              <a:r>
                <a:rPr lang="fr-FR" sz="1050" b="0" kern="0" dirty="0">
                  <a:solidFill>
                    <a:srgbClr val="242D45"/>
                  </a:solidFill>
                  <a:latin typeface="Arial Narrow" panose="020B0606020202030204" pitchFamily="34" charset="0"/>
                </a:rPr>
                <a:t>de thèse</a:t>
              </a:r>
            </a:p>
            <a:p>
              <a:pPr algn="ctr"/>
              <a:endParaRPr lang="fr-FR" sz="1050" b="0" kern="0" dirty="0">
                <a:solidFill>
                  <a:srgbClr val="242D45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FCED0D77-9F28-474A-92DF-6789CD5706A5}"/>
                </a:ext>
              </a:extLst>
            </p:cNvPr>
            <p:cNvSpPr txBox="1"/>
            <p:nvPr/>
          </p:nvSpPr>
          <p:spPr bwMode="auto">
            <a:xfrm>
              <a:off x="1835519" y="4775700"/>
              <a:ext cx="96580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Gestionnaire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l’école </a:t>
              </a:r>
            </a:p>
            <a:p>
              <a:pPr algn="ctr"/>
              <a:r>
                <a:rPr lang="fr-FR" sz="1050" b="0" kern="0" dirty="0">
                  <a:solidFill>
                    <a:srgbClr val="8493BE"/>
                  </a:solidFill>
                  <a:latin typeface="Arial Narrow" panose="020B0606020202030204" pitchFamily="34" charset="0"/>
                </a:rPr>
                <a:t>doctorale</a:t>
              </a:r>
            </a:p>
          </p:txBody>
        </p:sp>
        <p:sp>
          <p:nvSpPr>
            <p:cNvPr id="92" name="Flèche : chevron 91">
              <a:extLst>
                <a:ext uri="{FF2B5EF4-FFF2-40B4-BE49-F238E27FC236}">
                  <a16:creationId xmlns:a16="http://schemas.microsoft.com/office/drawing/2014/main" id="{CFD5B2A0-DC16-4147-8E85-212632DFFA82}"/>
                </a:ext>
              </a:extLst>
            </p:cNvPr>
            <p:cNvSpPr/>
            <p:nvPr/>
          </p:nvSpPr>
          <p:spPr bwMode="auto">
            <a:xfrm>
              <a:off x="1932057" y="3865334"/>
              <a:ext cx="1098000" cy="892800"/>
            </a:xfrm>
            <a:prstGeom prst="chevron">
              <a:avLst/>
            </a:prstGeom>
            <a:solidFill>
              <a:srgbClr val="8493BE"/>
            </a:solidFill>
            <a:ln w="28575" cap="flat" cmpd="sng" algn="ctr">
              <a:solidFill>
                <a:srgbClr val="8493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5BD25"/>
                </a:buClr>
                <a:buSzTx/>
                <a:buFont typeface="Arial" charset="0"/>
                <a:buNone/>
                <a:tabLst/>
              </a:pPr>
              <a:endParaRPr kumimoji="0" lang="fr-FR" sz="105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20BEA7F-EC2D-4B7F-874A-7067C197F824}"/>
                </a:ext>
              </a:extLst>
            </p:cNvPr>
            <p:cNvSpPr txBox="1"/>
            <p:nvPr/>
          </p:nvSpPr>
          <p:spPr bwMode="auto">
            <a:xfrm>
              <a:off x="1991832" y="3864248"/>
              <a:ext cx="1104810" cy="106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Vérification</a:t>
              </a:r>
              <a:endParaRPr lang="fr-FR" sz="1050" b="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  des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 informations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       de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soutenance</a:t>
              </a:r>
            </a:p>
            <a:p>
              <a:r>
                <a:rPr lang="fr-FR" sz="1050" b="0" kern="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CEF266D-2303-4EAC-87E7-67401C0C02D8}"/>
                </a:ext>
              </a:extLst>
            </p:cNvPr>
            <p:cNvSpPr txBox="1"/>
            <p:nvPr/>
          </p:nvSpPr>
          <p:spPr bwMode="auto">
            <a:xfrm>
              <a:off x="6825172" y="2812692"/>
              <a:ext cx="369332" cy="101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kern="0" dirty="0">
                  <a:solidFill>
                    <a:schemeClr val="accent2">
                      <a:lumMod val="75000"/>
                    </a:schemeClr>
                  </a:solidFill>
                </a:rPr>
                <a:t>Soutenance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0317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C19BB-CD3C-415C-9CEB-2D706FA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votre espace personnel doctorant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83BE4-6B48-42D8-A4E7-97346858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6" y="1628800"/>
            <a:ext cx="8572560" cy="495898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E84E0F"/>
                </a:solidFill>
              </a:rPr>
              <a:t>Cliquer sur : </a:t>
            </a:r>
            <a:r>
              <a:rPr lang="fr-FR" sz="1800" dirty="0"/>
              <a:t>« Je souhaite effectuer ma demande de soutenance » </a:t>
            </a:r>
          </a:p>
          <a:p>
            <a:pPr marL="0" indent="0" algn="ctr">
              <a:buNone/>
            </a:pPr>
            <a:r>
              <a:rPr lang="fr-FR" sz="1600" u="sng" dirty="0"/>
              <a:t>ATTENTION </a:t>
            </a:r>
            <a:r>
              <a:rPr lang="fr-FR" sz="1600" dirty="0"/>
              <a:t>: </a:t>
            </a:r>
            <a:r>
              <a:rPr lang="fr-FR" sz="1200" dirty="0"/>
              <a:t>Si vous soutenez avant le 31 décembre, vous n’avez pas à vous réinscrire</a:t>
            </a: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F138C2-FF4D-423B-9E15-E78C1CE6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8" y="2487076"/>
            <a:ext cx="7524632" cy="423572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B0CA309-0396-4543-A680-A55CD4C248D9}"/>
              </a:ext>
            </a:extLst>
          </p:cNvPr>
          <p:cNvSpPr/>
          <p:nvPr/>
        </p:nvSpPr>
        <p:spPr bwMode="auto">
          <a:xfrm>
            <a:off x="971600" y="5161692"/>
            <a:ext cx="1890210" cy="157518"/>
          </a:xfrm>
          <a:prstGeom prst="roundRect">
            <a:avLst/>
          </a:prstGeom>
          <a:noFill/>
          <a:ln w="28575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76D504C-70E1-4FC0-BC4D-7536E9644833}"/>
              </a:ext>
            </a:extLst>
          </p:cNvPr>
          <p:cNvCxnSpPr>
            <a:cxnSpLocks/>
          </p:cNvCxnSpPr>
          <p:nvPr/>
        </p:nvCxnSpPr>
        <p:spPr bwMode="auto">
          <a:xfrm>
            <a:off x="472842" y="5229200"/>
            <a:ext cx="498758" cy="0"/>
          </a:xfrm>
          <a:prstGeom prst="straightConnector1">
            <a:avLst/>
          </a:prstGeom>
          <a:noFill/>
          <a:ln w="53975">
            <a:solidFill>
              <a:srgbClr val="E84E0F"/>
            </a:solidFill>
            <a:miter lim="800000"/>
            <a:headEnd/>
            <a:tailEnd type="triangle"/>
          </a:ln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58F820A-C8B2-4982-B6C2-972B82A2AF5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2845" y="2022594"/>
            <a:ext cx="40006" cy="3206606"/>
          </a:xfrm>
          <a:prstGeom prst="straightConnector1">
            <a:avLst/>
          </a:prstGeom>
          <a:noFill/>
          <a:ln w="53975">
            <a:solidFill>
              <a:srgbClr val="E84E0F"/>
            </a:solidFill>
            <a:miter lim="800000"/>
            <a:headEnd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762931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624474"/>
          </a:xfrm>
        </p:spPr>
        <p:txBody>
          <a:bodyPr/>
          <a:lstStyle/>
          <a:p>
            <a:r>
              <a:rPr lang="fr-FR" dirty="0"/>
              <a:t>Renseigner les éléments de la soutenance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A5EA215-6DD1-4300-842A-31BBE0E23F41}"/>
              </a:ext>
            </a:extLst>
          </p:cNvPr>
          <p:cNvSpPr/>
          <p:nvPr/>
        </p:nvSpPr>
        <p:spPr bwMode="auto">
          <a:xfrm>
            <a:off x="4391980" y="2033845"/>
            <a:ext cx="4275475" cy="153017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Vous devez compléter toutes les informations relatives à votre soutenance :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Vous pourrez demander la rectification de votre date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de soutenance à votre doctorale : celle-ci ne pourra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être avancée par rapport à la date initialement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déclarée.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3C12FF-940E-4945-AFEF-8572F3AC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" y="1628800"/>
            <a:ext cx="3544520" cy="51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06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3C647-B05A-4BE2-8559-C00E6501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Renseigner les éléments de la soutenance : les rapporteurs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DA75510-7149-49A2-A534-58F782CC514D}"/>
              </a:ext>
            </a:extLst>
          </p:cNvPr>
          <p:cNvSpPr/>
          <p:nvPr/>
        </p:nvSpPr>
        <p:spPr bwMode="auto">
          <a:xfrm>
            <a:off x="5337085" y="1988839"/>
            <a:ext cx="3645405" cy="2970331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Vous devez déclarer les </a:t>
            </a:r>
            <a:r>
              <a:rPr lang="fr-FR" sz="1200" dirty="0">
                <a:solidFill>
                  <a:srgbClr val="E84E0F"/>
                </a:solidFill>
              </a:rPr>
              <a:t>rapporteurs et membres de votre jury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:</a:t>
            </a:r>
            <a:endParaRPr lang="fr-FR" sz="1200" dirty="0">
              <a:solidFill>
                <a:srgbClr val="E84E0F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Pour les membres titulaires d’un grade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étranger, vous devrez déposer les CV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détaillés précisant les encadrements dans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le dossier de soutenance (en un seul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document).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Les règles de constitutions des jurys de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l’établissement sont disponibles dans la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rubrique soutenance de votre espace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personnel. 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E9FC8-6414-4A6B-A437-C30A1788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70" y="1583795"/>
            <a:ext cx="4596000" cy="51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00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6BACA-9269-40B8-ABEE-DBEB3DED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Renseigner les éléments de la soutenance : les membres du jury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773A17-D1EE-4F13-AD12-C2FFA5CF9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8809"/>
            <a:ext cx="5696738" cy="5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31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C798A2C-06C3-4025-A520-0F4570ED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6" y="1979381"/>
            <a:ext cx="8516353" cy="4274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AAE2EB-FDB9-4311-B3C7-EE394253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624594"/>
            <a:ext cx="8336730" cy="714484"/>
          </a:xfrm>
        </p:spPr>
        <p:txBody>
          <a:bodyPr/>
          <a:lstStyle/>
          <a:p>
            <a:r>
              <a:rPr lang="fr-FR" sz="2000" dirty="0"/>
              <a:t>Renseigner les éléments de la soutenance et finaliser la saisie pour transmission à la direction de thèse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3705E09-24A0-4EB6-8D1B-1316DCF49FF0}"/>
              </a:ext>
            </a:extLst>
          </p:cNvPr>
          <p:cNvSpPr/>
          <p:nvPr/>
        </p:nvSpPr>
        <p:spPr bwMode="auto">
          <a:xfrm>
            <a:off x="4572000" y="5904275"/>
            <a:ext cx="3747924" cy="307984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0E66845-6905-42C1-A70C-B0723C2C2A63}"/>
              </a:ext>
            </a:extLst>
          </p:cNvPr>
          <p:cNvSpPr/>
          <p:nvPr/>
        </p:nvSpPr>
        <p:spPr bwMode="auto">
          <a:xfrm>
            <a:off x="5382090" y="3667322"/>
            <a:ext cx="3060340" cy="117013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Une fois les résumés saisis, cliquer sur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</a:rPr>
              <a:t>« J’ai finalisé la saisie des informations relatives à ma soutenance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1BD3ED6-9092-4588-858D-BAF5ED9CDE98}"/>
              </a:ext>
            </a:extLst>
          </p:cNvPr>
          <p:cNvCxnSpPr>
            <a:cxnSpLocks/>
          </p:cNvCxnSpPr>
          <p:nvPr/>
        </p:nvCxnSpPr>
        <p:spPr bwMode="auto">
          <a:xfrm>
            <a:off x="6552220" y="4837452"/>
            <a:ext cx="0" cy="1066823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685222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DC397F-CDAF-42ED-B6A7-B0029879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5" y="1606023"/>
            <a:ext cx="8336730" cy="4649859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35F12F2-26A3-4B56-A044-5BB86C0944D9}"/>
              </a:ext>
            </a:extLst>
          </p:cNvPr>
          <p:cNvSpPr txBox="1">
            <a:spLocks/>
          </p:cNvSpPr>
          <p:nvPr/>
        </p:nvSpPr>
        <p:spPr>
          <a:xfrm>
            <a:off x="431540" y="624594"/>
            <a:ext cx="8336730" cy="7144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Dépôt du fichier électronique du manuscrit de la 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8E9421-858C-4F3E-A82A-E11A4449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5" y="6302478"/>
            <a:ext cx="570270" cy="55552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CA22C4C-C1BA-4B48-83A9-7FDB958B36A0}"/>
              </a:ext>
            </a:extLst>
          </p:cNvPr>
          <p:cNvSpPr/>
          <p:nvPr/>
        </p:nvSpPr>
        <p:spPr bwMode="auto">
          <a:xfrm>
            <a:off x="806615" y="6381489"/>
            <a:ext cx="7886680" cy="397500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La BU reçoit un email indiquant que le 1</a:t>
            </a:r>
            <a:r>
              <a:rPr kumimoji="0" lang="fr-FR" sz="1200" b="1" i="0" u="none" strike="noStrike" cap="none" normalizeH="0" baseline="3000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er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 dépôt a été effectué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</a:rPr>
              <a:t>.</a:t>
            </a:r>
            <a:endParaRPr lang="fr-FR" sz="1200" dirty="0">
              <a:solidFill>
                <a:srgbClr val="E84E0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83258-706B-45CD-B96C-EB18A3061C82}"/>
              </a:ext>
            </a:extLst>
          </p:cNvPr>
          <p:cNvSpPr/>
          <p:nvPr/>
        </p:nvSpPr>
        <p:spPr>
          <a:xfrm>
            <a:off x="4740337" y="3699030"/>
            <a:ext cx="427754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20000"/>
              </a:spcBef>
              <a:buClr>
                <a:srgbClr val="E84E0F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242D45"/>
                </a:solidFill>
              </a:rPr>
              <a:t>Manuscrit de ma thèse au format PDF : Je le dépose au moment de la déclaration de soutenance. </a:t>
            </a:r>
          </a:p>
          <a:p>
            <a:pPr algn="just" eaLnBrk="0" hangingPunct="0">
              <a:spcBef>
                <a:spcPct val="20000"/>
              </a:spcBef>
              <a:buClr>
                <a:srgbClr val="E84E0F"/>
              </a:buClr>
            </a:pPr>
            <a:r>
              <a:rPr lang="fr-FR" sz="1200" dirty="0">
                <a:solidFill>
                  <a:srgbClr val="242D45"/>
                </a:solidFill>
              </a:rPr>
              <a:t>Si je souhaite déposer une nouvelle version du manuscrit au plus tard 8 semaines avant la soutenance, j’alerte par mail mon école doctorale qui me redonne la main pour son dépôt.</a:t>
            </a:r>
          </a:p>
        </p:txBody>
      </p:sp>
    </p:spTree>
    <p:extLst>
      <p:ext uri="{BB962C8B-B14F-4D97-AF65-F5344CB8AC3E}">
        <p14:creationId xmlns:p14="http://schemas.microsoft.com/office/powerpoint/2010/main" val="26978056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1D5D8-4BF0-46C6-896C-DE415568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Dépôt des pièces justificatives</a:t>
            </a:r>
            <a:br>
              <a:rPr lang="fr-FR" sz="2800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DA8B28-6006-4CBE-B6BE-211B35E4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1593057"/>
            <a:ext cx="5520407" cy="5274205"/>
          </a:xfrm>
          <a:prstGeom prst="rect">
            <a:avLst/>
          </a:prstGeom>
          <a:ln>
            <a:noFill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CB97EF-9752-4005-A406-7FDD8E2E2C1F}"/>
              </a:ext>
            </a:extLst>
          </p:cNvPr>
          <p:cNvSpPr/>
          <p:nvPr/>
        </p:nvSpPr>
        <p:spPr bwMode="auto">
          <a:xfrm>
            <a:off x="836585" y="1961419"/>
            <a:ext cx="130514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4B5CD8-8698-4991-9C77-8078C1DB2361}"/>
              </a:ext>
            </a:extLst>
          </p:cNvPr>
          <p:cNvSpPr/>
          <p:nvPr/>
        </p:nvSpPr>
        <p:spPr bwMode="auto">
          <a:xfrm>
            <a:off x="5060903" y="4841739"/>
            <a:ext cx="107073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81149C1-D1B2-4646-B35F-C3077780C071}"/>
              </a:ext>
            </a:extLst>
          </p:cNvPr>
          <p:cNvSpPr/>
          <p:nvPr/>
        </p:nvSpPr>
        <p:spPr bwMode="auto">
          <a:xfrm>
            <a:off x="5105909" y="6551929"/>
            <a:ext cx="1070735" cy="252000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803B0C9-B98D-44B4-B7C4-242A44D0BB14}"/>
              </a:ext>
            </a:extLst>
          </p:cNvPr>
          <p:cNvSpPr/>
          <p:nvPr/>
        </p:nvSpPr>
        <p:spPr bwMode="auto">
          <a:xfrm>
            <a:off x="6732240" y="4220788"/>
            <a:ext cx="2055020" cy="909128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buAutoNum type="arabicPeriod"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E84E0F"/>
                </a:solidFill>
                <a:effectLst/>
                <a:latin typeface="Arial" charset="0"/>
              </a:rPr>
              <a:t>Je joins en un seul document les pièces demandées par l’établissement</a:t>
            </a: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EBFAD1D-2B2B-4D31-B824-2E3E12BCE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6645" y="4967739"/>
            <a:ext cx="555595" cy="0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B3C9BC7-CD9A-4F1A-A07A-4977A79E9E99}"/>
              </a:ext>
            </a:extLst>
          </p:cNvPr>
          <p:cNvSpPr/>
          <p:nvPr/>
        </p:nvSpPr>
        <p:spPr bwMode="auto">
          <a:xfrm>
            <a:off x="6803261" y="5936881"/>
            <a:ext cx="2055020" cy="864202"/>
          </a:xfrm>
          <a:prstGeom prst="roundRect">
            <a:avLst/>
          </a:prstGeom>
          <a:noFill/>
          <a:ln w="28575" cap="flat" cmpd="sng" algn="ctr">
            <a:solidFill>
              <a:srgbClr val="E84E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SzTx/>
              <a:tabLst/>
            </a:pPr>
            <a:r>
              <a:rPr lang="fr-FR" sz="1200" dirty="0">
                <a:solidFill>
                  <a:srgbClr val="E84E0F"/>
                </a:solidFill>
              </a:rPr>
              <a:t>2. Je joins en un seul document les pièces spécifiques demandées par l’école doctorale</a:t>
            </a:r>
            <a:endParaRPr lang="fr-FR" sz="1200" dirty="0">
              <a:solidFill>
                <a:srgbClr val="242D45"/>
              </a:solidFill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242D45"/>
              </a:solidFill>
              <a:effectLst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5A94B2-ED52-4166-962E-0971B8342A73}"/>
              </a:ext>
            </a:extLst>
          </p:cNvPr>
          <p:cNvCxnSpPr>
            <a:cxnSpLocks/>
          </p:cNvCxnSpPr>
          <p:nvPr/>
        </p:nvCxnSpPr>
        <p:spPr bwMode="auto">
          <a:xfrm flipH="1">
            <a:off x="6236149" y="6669222"/>
            <a:ext cx="555595" cy="0"/>
          </a:xfrm>
          <a:prstGeom prst="straightConnector1">
            <a:avLst/>
          </a:prstGeom>
          <a:noFill/>
          <a:ln w="28575">
            <a:solidFill>
              <a:srgbClr val="E84E0F"/>
            </a:solidFill>
            <a:miter lim="800000"/>
            <a:headEnd/>
            <a:tailEnd type="triangle"/>
          </a:ln>
        </p:spPr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FA19819-DABB-429A-92B7-6C151C44A761}"/>
              </a:ext>
            </a:extLst>
          </p:cNvPr>
          <p:cNvSpPr/>
          <p:nvPr/>
        </p:nvSpPr>
        <p:spPr bwMode="auto">
          <a:xfrm>
            <a:off x="2366755" y="1763814"/>
            <a:ext cx="3869394" cy="449597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AEC5601-1A7C-4C03-B04D-69424BE73782}"/>
              </a:ext>
            </a:extLst>
          </p:cNvPr>
          <p:cNvSpPr/>
          <p:nvPr/>
        </p:nvSpPr>
        <p:spPr bwMode="auto">
          <a:xfrm>
            <a:off x="2369132" y="5251592"/>
            <a:ext cx="3869394" cy="382654"/>
          </a:xfrm>
          <a:prstGeom prst="roundRect">
            <a:avLst/>
          </a:prstGeom>
          <a:noFill/>
          <a:ln w="44450" cap="flat" cmpd="sng" algn="ctr">
            <a:solidFill>
              <a:srgbClr val="E064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435D9-30F6-4768-AFE1-835211A8A764}"/>
              </a:ext>
            </a:extLst>
          </p:cNvPr>
          <p:cNvSpPr/>
          <p:nvPr/>
        </p:nvSpPr>
        <p:spPr bwMode="auto">
          <a:xfrm rot="20514709">
            <a:off x="3108866" y="5826457"/>
            <a:ext cx="1793665" cy="42742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242D45"/>
                </a:solidFill>
                <a:effectLst/>
                <a:latin typeface="Arial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32130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dèle par défau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5BD25"/>
          </a:buClr>
          <a:buSzTx/>
          <a:buFont typeface="Arial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12700">
          <a:solidFill>
            <a:srgbClr val="FF0000"/>
          </a:solidFill>
          <a:miter lim="800000"/>
          <a:headEnd/>
          <a:tailEnd type="arrow"/>
        </a:ln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kern="0" dirty="0" err="1" smtClean="0">
            <a:solidFill>
              <a:srgbClr val="242D45"/>
            </a:solidFill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21539</TotalTime>
  <Words>872</Words>
  <Application>Microsoft Office PowerPoint</Application>
  <PresentationFormat>Affichage à l'écran (4:3)</PresentationFormat>
  <Paragraphs>169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Times</vt:lpstr>
      <vt:lpstr>Times New Roman</vt:lpstr>
      <vt:lpstr>Verdana</vt:lpstr>
      <vt:lpstr>Wingdings</vt:lpstr>
      <vt:lpstr>Modèle par défaut</vt:lpstr>
      <vt:lpstr>Présentation PowerPoint</vt:lpstr>
      <vt:lpstr>La soutenance de thèse</vt:lpstr>
      <vt:lpstr>Dans votre espace personnel doctorant</vt:lpstr>
      <vt:lpstr>Renseigner les éléments de la soutenance</vt:lpstr>
      <vt:lpstr>Renseigner les éléments de la soutenance : les rapporteurs</vt:lpstr>
      <vt:lpstr>Renseigner les éléments de la soutenance : les membres du jury</vt:lpstr>
      <vt:lpstr>Renseigner les éléments de la soutenance et finaliser la saisie pour transmission à la direction de thèse</vt:lpstr>
      <vt:lpstr>Présentation PowerPoint</vt:lpstr>
      <vt:lpstr>Dépôt des pièces justificatives </vt:lpstr>
      <vt:lpstr>Je m’assure que j’ai bien déposé toutes les pièces attendues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du projet présenté Précision éventuelle sur le titre</dc:title>
  <dc:creator>Utilisateur de Microsoft Office</dc:creator>
  <cp:lastModifiedBy>KHEIRA BARAKA</cp:lastModifiedBy>
  <cp:revision>1211</cp:revision>
  <cp:lastPrinted>2018-02-02T10:03:29Z</cp:lastPrinted>
  <dcterms:created xsi:type="dcterms:W3CDTF">2015-11-24T09:57:20Z</dcterms:created>
  <dcterms:modified xsi:type="dcterms:W3CDTF">2024-09-25T08:22:49Z</dcterms:modified>
</cp:coreProperties>
</file>